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openxmlformats.org/officeDocument/2006/relationships/custom-properties" Target="docProps/custom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4"/>
  </p:notesMasterIdLst>
  <p:handoutMasterIdLst>
    <p:handoutMasterId r:id="rId25"/>
  </p:handoutMasterIdLst>
  <p:sldIdLst>
    <p:sldId id="2146847480" r:id="rId5"/>
    <p:sldId id="2146847476" r:id="rId6"/>
    <p:sldId id="2146847481" r:id="rId7"/>
    <p:sldId id="2146847483" r:id="rId8"/>
    <p:sldId id="2146847498" r:id="rId9"/>
    <p:sldId id="2146847484" r:id="rId10"/>
    <p:sldId id="2146847496" r:id="rId11"/>
    <p:sldId id="2146847492" r:id="rId12"/>
    <p:sldId id="2146847488" r:id="rId13"/>
    <p:sldId id="2146847486" r:id="rId14"/>
    <p:sldId id="2146847487" r:id="rId15"/>
    <p:sldId id="2146847489" r:id="rId16"/>
    <p:sldId id="2146847497" r:id="rId17"/>
    <p:sldId id="2146847490" r:id="rId18"/>
    <p:sldId id="2146847491" r:id="rId19"/>
    <p:sldId id="2146847494" r:id="rId20"/>
    <p:sldId id="2146847493" r:id="rId21"/>
    <p:sldId id="2146847495" r:id="rId22"/>
    <p:sldId id="2146847482" r:id="rId23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9D08CE89-4ED4-62EF-B5D5-F7DC7AAFC4B3}" name="Bihari Péter" initials="BP" userId="S::bihari.peter@gpk.bme.hu::09e566b1-dbb0-41c3-8777-fb8011f9ebf9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iszkay Cecília" initials="LC" lastIdx="1" clrIdx="0">
    <p:extLst>
      <p:ext uri="{19B8F6BF-5375-455C-9EA6-DF929625EA0E}">
        <p15:presenceInfo xmlns:p15="http://schemas.microsoft.com/office/powerpoint/2012/main" userId="S::liszkay.cecilia@bme.hu::d35980af-21c7-4c4c-ac0d-d2cc85907dfe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92530"/>
    <a:srgbClr val="990033"/>
    <a:srgbClr val="D99694"/>
    <a:srgbClr val="CEB6C5"/>
    <a:srgbClr val="FF6699"/>
    <a:srgbClr val="D58787"/>
    <a:srgbClr val="D60047"/>
    <a:srgbClr val="FF5050"/>
    <a:srgbClr val="FF3300"/>
    <a:srgbClr val="921F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3269425-4B90-BC7A-C4F5-84B04AD19289}" v="5" dt="2026-01-07T07:14:32.28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Közepesen sötét stílus 2 – 1. jelölőszín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Stílus és rács nélkül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E3FDE45-AF77-4B5C-9715-49D594BDF05E}" styleName="Világos stílus 1 – 2. jelölőszín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5424" autoAdjust="0"/>
  </p:normalViewPr>
  <p:slideViewPr>
    <p:cSldViewPr snapToGrid="0">
      <p:cViewPr varScale="1">
        <p:scale>
          <a:sx n="121" d="100"/>
          <a:sy n="121" d="100"/>
        </p:scale>
        <p:origin x="178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handoutMaster" Target="handoutMasters/handoutMaster1.xml"/><Relationship Id="rId33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32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uga Péter" userId="S::buga.peter@edu.bme.hu::c92b3eb0-82fe-4c57-91c5-5f56f1602677" providerId="AD" clId="Web-{B3269425-4B90-BC7A-C4F5-84B04AD19289}"/>
    <pc:docChg chg="modSld modMainMaster">
      <pc:chgData name="Buga Péter" userId="S::buga.peter@edu.bme.hu::c92b3eb0-82fe-4c57-91c5-5f56f1602677" providerId="AD" clId="Web-{B3269425-4B90-BC7A-C4F5-84B04AD19289}" dt="2026-01-07T07:14:32.286" v="4"/>
      <pc:docMkLst>
        <pc:docMk/>
      </pc:docMkLst>
      <pc:sldChg chg="addSp modSp">
        <pc:chgData name="Buga Péter" userId="S::buga.peter@edu.bme.hu::c92b3eb0-82fe-4c57-91c5-5f56f1602677" providerId="AD" clId="Web-{B3269425-4B90-BC7A-C4F5-84B04AD19289}" dt="2026-01-07T07:13:57.829" v="0"/>
        <pc:sldMkLst>
          <pc:docMk/>
          <pc:sldMk cId="4131927475" sldId="2146847476"/>
        </pc:sldMkLst>
        <pc:spChg chg="add mod">
          <ac:chgData name="Buga Péter" userId="S::buga.peter@edu.bme.hu::c92b3eb0-82fe-4c57-91c5-5f56f1602677" providerId="AD" clId="Web-{B3269425-4B90-BC7A-C4F5-84B04AD19289}" dt="2026-01-07T07:13:57.829" v="0"/>
          <ac:spMkLst>
            <pc:docMk/>
            <pc:sldMk cId="4131927475" sldId="2146847476"/>
            <ac:spMk id="3" creationId="{626763BC-2D9B-0DBE-CEF3-828644D29C04}"/>
          </ac:spMkLst>
        </pc:spChg>
      </pc:sldChg>
      <pc:sldChg chg="addSp modSp">
        <pc:chgData name="Buga Péter" userId="S::buga.peter@edu.bme.hu::c92b3eb0-82fe-4c57-91c5-5f56f1602677" providerId="AD" clId="Web-{B3269425-4B90-BC7A-C4F5-84B04AD19289}" dt="2026-01-07T07:13:57.829" v="0"/>
        <pc:sldMkLst>
          <pc:docMk/>
          <pc:sldMk cId="2477136379" sldId="2146847481"/>
        </pc:sldMkLst>
        <pc:spChg chg="add mod">
          <ac:chgData name="Buga Péter" userId="S::buga.peter@edu.bme.hu::c92b3eb0-82fe-4c57-91c5-5f56f1602677" providerId="AD" clId="Web-{B3269425-4B90-BC7A-C4F5-84B04AD19289}" dt="2026-01-07T07:13:57.829" v="0"/>
          <ac:spMkLst>
            <pc:docMk/>
            <pc:sldMk cId="2477136379" sldId="2146847481"/>
            <ac:spMk id="3" creationId="{40BA8536-16B6-225F-1623-1810AEA06082}"/>
          </ac:spMkLst>
        </pc:spChg>
      </pc:sldChg>
      <pc:sldChg chg="addSp modSp">
        <pc:chgData name="Buga Péter" userId="S::buga.peter@edu.bme.hu::c92b3eb0-82fe-4c57-91c5-5f56f1602677" providerId="AD" clId="Web-{B3269425-4B90-BC7A-C4F5-84B04AD19289}" dt="2026-01-07T07:13:57.829" v="0"/>
        <pc:sldMkLst>
          <pc:docMk/>
          <pc:sldMk cId="3581469624" sldId="2146847483"/>
        </pc:sldMkLst>
        <pc:spChg chg="add mod">
          <ac:chgData name="Buga Péter" userId="S::buga.peter@edu.bme.hu::c92b3eb0-82fe-4c57-91c5-5f56f1602677" providerId="AD" clId="Web-{B3269425-4B90-BC7A-C4F5-84B04AD19289}" dt="2026-01-07T07:13:57.829" v="0"/>
          <ac:spMkLst>
            <pc:docMk/>
            <pc:sldMk cId="3581469624" sldId="2146847483"/>
            <ac:spMk id="4" creationId="{599B2462-CAD9-CEC2-829B-8513F47C1164}"/>
          </ac:spMkLst>
        </pc:spChg>
      </pc:sldChg>
      <pc:sldChg chg="addSp modSp">
        <pc:chgData name="Buga Péter" userId="S::buga.peter@edu.bme.hu::c92b3eb0-82fe-4c57-91c5-5f56f1602677" providerId="AD" clId="Web-{B3269425-4B90-BC7A-C4F5-84B04AD19289}" dt="2026-01-07T07:13:57.829" v="0"/>
        <pc:sldMkLst>
          <pc:docMk/>
          <pc:sldMk cId="2264382787" sldId="2146847484"/>
        </pc:sldMkLst>
        <pc:spChg chg="add mod">
          <ac:chgData name="Buga Péter" userId="S::buga.peter@edu.bme.hu::c92b3eb0-82fe-4c57-91c5-5f56f1602677" providerId="AD" clId="Web-{B3269425-4B90-BC7A-C4F5-84B04AD19289}" dt="2026-01-07T07:13:57.829" v="0"/>
          <ac:spMkLst>
            <pc:docMk/>
            <pc:sldMk cId="2264382787" sldId="2146847484"/>
            <ac:spMk id="6" creationId="{FAAE17DA-C559-B391-F9E8-78FC2722C996}"/>
          </ac:spMkLst>
        </pc:spChg>
      </pc:sldChg>
      <pc:sldChg chg="addSp modSp">
        <pc:chgData name="Buga Péter" userId="S::buga.peter@edu.bme.hu::c92b3eb0-82fe-4c57-91c5-5f56f1602677" providerId="AD" clId="Web-{B3269425-4B90-BC7A-C4F5-84B04AD19289}" dt="2026-01-07T07:13:57.829" v="0"/>
        <pc:sldMkLst>
          <pc:docMk/>
          <pc:sldMk cId="3942696100" sldId="2146847486"/>
        </pc:sldMkLst>
        <pc:spChg chg="add mod">
          <ac:chgData name="Buga Péter" userId="S::buga.peter@edu.bme.hu::c92b3eb0-82fe-4c57-91c5-5f56f1602677" providerId="AD" clId="Web-{B3269425-4B90-BC7A-C4F5-84B04AD19289}" dt="2026-01-07T07:13:57.829" v="0"/>
          <ac:spMkLst>
            <pc:docMk/>
            <pc:sldMk cId="3942696100" sldId="2146847486"/>
            <ac:spMk id="4" creationId="{5C145526-D139-7E7A-6816-4EDE03D795A7}"/>
          </ac:spMkLst>
        </pc:spChg>
      </pc:sldChg>
      <pc:sldChg chg="addSp modSp">
        <pc:chgData name="Buga Péter" userId="S::buga.peter@edu.bme.hu::c92b3eb0-82fe-4c57-91c5-5f56f1602677" providerId="AD" clId="Web-{B3269425-4B90-BC7A-C4F5-84B04AD19289}" dt="2026-01-07T07:13:57.829" v="0"/>
        <pc:sldMkLst>
          <pc:docMk/>
          <pc:sldMk cId="1461088429" sldId="2146847487"/>
        </pc:sldMkLst>
        <pc:spChg chg="add mod">
          <ac:chgData name="Buga Péter" userId="S::buga.peter@edu.bme.hu::c92b3eb0-82fe-4c57-91c5-5f56f1602677" providerId="AD" clId="Web-{B3269425-4B90-BC7A-C4F5-84B04AD19289}" dt="2026-01-07T07:13:57.829" v="0"/>
          <ac:spMkLst>
            <pc:docMk/>
            <pc:sldMk cId="1461088429" sldId="2146847487"/>
            <ac:spMk id="3" creationId="{D5A41206-ACA4-8312-3B82-2CA9AF9B2535}"/>
          </ac:spMkLst>
        </pc:spChg>
      </pc:sldChg>
      <pc:sldChg chg="addSp modSp">
        <pc:chgData name="Buga Péter" userId="S::buga.peter@edu.bme.hu::c92b3eb0-82fe-4c57-91c5-5f56f1602677" providerId="AD" clId="Web-{B3269425-4B90-BC7A-C4F5-84B04AD19289}" dt="2026-01-07T07:13:57.829" v="0"/>
        <pc:sldMkLst>
          <pc:docMk/>
          <pc:sldMk cId="3349775739" sldId="2146847488"/>
        </pc:sldMkLst>
        <pc:spChg chg="add mod">
          <ac:chgData name="Buga Péter" userId="S::buga.peter@edu.bme.hu::c92b3eb0-82fe-4c57-91c5-5f56f1602677" providerId="AD" clId="Web-{B3269425-4B90-BC7A-C4F5-84B04AD19289}" dt="2026-01-07T07:13:57.829" v="0"/>
          <ac:spMkLst>
            <pc:docMk/>
            <pc:sldMk cId="3349775739" sldId="2146847488"/>
            <ac:spMk id="3" creationId="{6571B47F-1E50-BE75-88E1-FFE3AD61CF8A}"/>
          </ac:spMkLst>
        </pc:spChg>
      </pc:sldChg>
      <pc:sldChg chg="addSp modSp">
        <pc:chgData name="Buga Péter" userId="S::buga.peter@edu.bme.hu::c92b3eb0-82fe-4c57-91c5-5f56f1602677" providerId="AD" clId="Web-{B3269425-4B90-BC7A-C4F5-84B04AD19289}" dt="2026-01-07T07:13:57.829" v="0"/>
        <pc:sldMkLst>
          <pc:docMk/>
          <pc:sldMk cId="1870077549" sldId="2146847489"/>
        </pc:sldMkLst>
        <pc:spChg chg="add mod">
          <ac:chgData name="Buga Péter" userId="S::buga.peter@edu.bme.hu::c92b3eb0-82fe-4c57-91c5-5f56f1602677" providerId="AD" clId="Web-{B3269425-4B90-BC7A-C4F5-84B04AD19289}" dt="2026-01-07T07:13:57.829" v="0"/>
          <ac:spMkLst>
            <pc:docMk/>
            <pc:sldMk cId="1870077549" sldId="2146847489"/>
            <ac:spMk id="3" creationId="{D45D2E4F-E1D1-1AA9-8F5F-B8FF87192963}"/>
          </ac:spMkLst>
        </pc:spChg>
      </pc:sldChg>
      <pc:sldChg chg="addSp modSp">
        <pc:chgData name="Buga Péter" userId="S::buga.peter@edu.bme.hu::c92b3eb0-82fe-4c57-91c5-5f56f1602677" providerId="AD" clId="Web-{B3269425-4B90-BC7A-C4F5-84B04AD19289}" dt="2026-01-07T07:13:57.829" v="0"/>
        <pc:sldMkLst>
          <pc:docMk/>
          <pc:sldMk cId="1996031807" sldId="2146847490"/>
        </pc:sldMkLst>
        <pc:spChg chg="add mod">
          <ac:chgData name="Buga Péter" userId="S::buga.peter@edu.bme.hu::c92b3eb0-82fe-4c57-91c5-5f56f1602677" providerId="AD" clId="Web-{B3269425-4B90-BC7A-C4F5-84B04AD19289}" dt="2026-01-07T07:13:57.829" v="0"/>
          <ac:spMkLst>
            <pc:docMk/>
            <pc:sldMk cId="1996031807" sldId="2146847490"/>
            <ac:spMk id="3" creationId="{2C3A8508-F098-87B4-B52D-42E9F02FC20B}"/>
          </ac:spMkLst>
        </pc:spChg>
      </pc:sldChg>
      <pc:sldChg chg="addSp modSp">
        <pc:chgData name="Buga Péter" userId="S::buga.peter@edu.bme.hu::c92b3eb0-82fe-4c57-91c5-5f56f1602677" providerId="AD" clId="Web-{B3269425-4B90-BC7A-C4F5-84B04AD19289}" dt="2026-01-07T07:13:57.829" v="0"/>
        <pc:sldMkLst>
          <pc:docMk/>
          <pc:sldMk cId="3295400573" sldId="2146847491"/>
        </pc:sldMkLst>
        <pc:spChg chg="add mod">
          <ac:chgData name="Buga Péter" userId="S::buga.peter@edu.bme.hu::c92b3eb0-82fe-4c57-91c5-5f56f1602677" providerId="AD" clId="Web-{B3269425-4B90-BC7A-C4F5-84B04AD19289}" dt="2026-01-07T07:13:57.829" v="0"/>
          <ac:spMkLst>
            <pc:docMk/>
            <pc:sldMk cId="3295400573" sldId="2146847491"/>
            <ac:spMk id="3" creationId="{9BE95409-67B0-2C0F-937B-2E1EE0B2CA0B}"/>
          </ac:spMkLst>
        </pc:spChg>
      </pc:sldChg>
      <pc:sldChg chg="addSp modSp">
        <pc:chgData name="Buga Péter" userId="S::buga.peter@edu.bme.hu::c92b3eb0-82fe-4c57-91c5-5f56f1602677" providerId="AD" clId="Web-{B3269425-4B90-BC7A-C4F5-84B04AD19289}" dt="2026-01-07T07:13:57.829" v="0"/>
        <pc:sldMkLst>
          <pc:docMk/>
          <pc:sldMk cId="2407711449" sldId="2146847492"/>
        </pc:sldMkLst>
        <pc:spChg chg="add mod">
          <ac:chgData name="Buga Péter" userId="S::buga.peter@edu.bme.hu::c92b3eb0-82fe-4c57-91c5-5f56f1602677" providerId="AD" clId="Web-{B3269425-4B90-BC7A-C4F5-84B04AD19289}" dt="2026-01-07T07:13:57.829" v="0"/>
          <ac:spMkLst>
            <pc:docMk/>
            <pc:sldMk cId="2407711449" sldId="2146847492"/>
            <ac:spMk id="6" creationId="{ACF4A521-2C5A-053E-7FB2-FE2A12AB72C4}"/>
          </ac:spMkLst>
        </pc:spChg>
      </pc:sldChg>
      <pc:sldChg chg="addSp modSp">
        <pc:chgData name="Buga Péter" userId="S::buga.peter@edu.bme.hu::c92b3eb0-82fe-4c57-91c5-5f56f1602677" providerId="AD" clId="Web-{B3269425-4B90-BC7A-C4F5-84B04AD19289}" dt="2026-01-07T07:13:57.829" v="0"/>
        <pc:sldMkLst>
          <pc:docMk/>
          <pc:sldMk cId="2725585971" sldId="2146847493"/>
        </pc:sldMkLst>
        <pc:spChg chg="add mod">
          <ac:chgData name="Buga Péter" userId="S::buga.peter@edu.bme.hu::c92b3eb0-82fe-4c57-91c5-5f56f1602677" providerId="AD" clId="Web-{B3269425-4B90-BC7A-C4F5-84B04AD19289}" dt="2026-01-07T07:13:57.829" v="0"/>
          <ac:spMkLst>
            <pc:docMk/>
            <pc:sldMk cId="2725585971" sldId="2146847493"/>
            <ac:spMk id="3" creationId="{444F3E8E-1EF9-4DF6-347B-CA06998D209C}"/>
          </ac:spMkLst>
        </pc:spChg>
      </pc:sldChg>
      <pc:sldChg chg="addSp modSp">
        <pc:chgData name="Buga Péter" userId="S::buga.peter@edu.bme.hu::c92b3eb0-82fe-4c57-91c5-5f56f1602677" providerId="AD" clId="Web-{B3269425-4B90-BC7A-C4F5-84B04AD19289}" dt="2026-01-07T07:13:57.829" v="0"/>
        <pc:sldMkLst>
          <pc:docMk/>
          <pc:sldMk cId="4126471979" sldId="2146847494"/>
        </pc:sldMkLst>
        <pc:spChg chg="add mod">
          <ac:chgData name="Buga Péter" userId="S::buga.peter@edu.bme.hu::c92b3eb0-82fe-4c57-91c5-5f56f1602677" providerId="AD" clId="Web-{B3269425-4B90-BC7A-C4F5-84B04AD19289}" dt="2026-01-07T07:13:57.829" v="0"/>
          <ac:spMkLst>
            <pc:docMk/>
            <pc:sldMk cId="4126471979" sldId="2146847494"/>
            <ac:spMk id="6" creationId="{9E49E9F1-03EA-9AFE-66B6-DB2139B77950}"/>
          </ac:spMkLst>
        </pc:spChg>
      </pc:sldChg>
      <pc:sldChg chg="addSp modSp">
        <pc:chgData name="Buga Péter" userId="S::buga.peter@edu.bme.hu::c92b3eb0-82fe-4c57-91c5-5f56f1602677" providerId="AD" clId="Web-{B3269425-4B90-BC7A-C4F5-84B04AD19289}" dt="2026-01-07T07:13:57.829" v="0"/>
        <pc:sldMkLst>
          <pc:docMk/>
          <pc:sldMk cId="1203661711" sldId="2146847495"/>
        </pc:sldMkLst>
        <pc:spChg chg="add mod">
          <ac:chgData name="Buga Péter" userId="S::buga.peter@edu.bme.hu::c92b3eb0-82fe-4c57-91c5-5f56f1602677" providerId="AD" clId="Web-{B3269425-4B90-BC7A-C4F5-84B04AD19289}" dt="2026-01-07T07:13:57.829" v="0"/>
          <ac:spMkLst>
            <pc:docMk/>
            <pc:sldMk cId="1203661711" sldId="2146847495"/>
            <ac:spMk id="7" creationId="{DD4E4290-3B60-24B1-FE58-F666FF124152}"/>
          </ac:spMkLst>
        </pc:spChg>
      </pc:sldChg>
      <pc:sldMasterChg chg="mod modSldLayout">
        <pc:chgData name="Buga Péter" userId="S::buga.peter@edu.bme.hu::c92b3eb0-82fe-4c57-91c5-5f56f1602677" providerId="AD" clId="Web-{B3269425-4B90-BC7A-C4F5-84B04AD19289}" dt="2026-01-07T07:14:32.286" v="4"/>
        <pc:sldMasterMkLst>
          <pc:docMk/>
          <pc:sldMasterMk cId="3015568406" sldId="2147483648"/>
        </pc:sldMasterMkLst>
        <pc:sldLayoutChg chg="mod">
          <pc:chgData name="Buga Péter" userId="S::buga.peter@edu.bme.hu::c92b3eb0-82fe-4c57-91c5-5f56f1602677" providerId="AD" clId="Web-{B3269425-4B90-BC7A-C4F5-84B04AD19289}" dt="2026-01-07T07:14:32.286" v="4"/>
          <pc:sldLayoutMkLst>
            <pc:docMk/>
            <pc:sldMasterMk cId="3015568406" sldId="2147483648"/>
            <pc:sldLayoutMk cId="294015616" sldId="2147483649"/>
          </pc:sldLayoutMkLst>
        </pc:sldLayoutChg>
        <pc:sldLayoutChg chg="mod">
          <pc:chgData name="Buga Péter" userId="S::buga.peter@edu.bme.hu::c92b3eb0-82fe-4c57-91c5-5f56f1602677" providerId="AD" clId="Web-{B3269425-4B90-BC7A-C4F5-84B04AD19289}" dt="2026-01-07T07:14:32.286" v="4"/>
          <pc:sldLayoutMkLst>
            <pc:docMk/>
            <pc:sldMasterMk cId="3015568406" sldId="2147483648"/>
            <pc:sldLayoutMk cId="1870138283" sldId="2147483650"/>
          </pc:sldLayoutMkLst>
        </pc:sldLayoutChg>
        <pc:sldLayoutChg chg="mod">
          <pc:chgData name="Buga Péter" userId="S::buga.peter@edu.bme.hu::c92b3eb0-82fe-4c57-91c5-5f56f1602677" providerId="AD" clId="Web-{B3269425-4B90-BC7A-C4F5-84B04AD19289}" dt="2026-01-07T07:14:32.286" v="4"/>
          <pc:sldLayoutMkLst>
            <pc:docMk/>
            <pc:sldMasterMk cId="3015568406" sldId="2147483648"/>
            <pc:sldLayoutMk cId="328772041" sldId="2147483651"/>
          </pc:sldLayoutMkLst>
        </pc:sldLayoutChg>
        <pc:sldLayoutChg chg="mod">
          <pc:chgData name="Buga Péter" userId="S::buga.peter@edu.bme.hu::c92b3eb0-82fe-4c57-91c5-5f56f1602677" providerId="AD" clId="Web-{B3269425-4B90-BC7A-C4F5-84B04AD19289}" dt="2026-01-07T07:14:32.286" v="4"/>
          <pc:sldLayoutMkLst>
            <pc:docMk/>
            <pc:sldMasterMk cId="3015568406" sldId="2147483648"/>
            <pc:sldLayoutMk cId="1175112017" sldId="2147483652"/>
          </pc:sldLayoutMkLst>
        </pc:sldLayoutChg>
        <pc:sldLayoutChg chg="mod">
          <pc:chgData name="Buga Péter" userId="S::buga.peter@edu.bme.hu::c92b3eb0-82fe-4c57-91c5-5f56f1602677" providerId="AD" clId="Web-{B3269425-4B90-BC7A-C4F5-84B04AD19289}" dt="2026-01-07T07:14:32.286" v="4"/>
          <pc:sldLayoutMkLst>
            <pc:docMk/>
            <pc:sldMasterMk cId="3015568406" sldId="2147483648"/>
            <pc:sldLayoutMk cId="3802381759" sldId="2147483653"/>
          </pc:sldLayoutMkLst>
        </pc:sldLayoutChg>
        <pc:sldLayoutChg chg="mod">
          <pc:chgData name="Buga Péter" userId="S::buga.peter@edu.bme.hu::c92b3eb0-82fe-4c57-91c5-5f56f1602677" providerId="AD" clId="Web-{B3269425-4B90-BC7A-C4F5-84B04AD19289}" dt="2026-01-07T07:14:32.286" v="4"/>
          <pc:sldLayoutMkLst>
            <pc:docMk/>
            <pc:sldMasterMk cId="3015568406" sldId="2147483648"/>
            <pc:sldLayoutMk cId="3728177925" sldId="2147483654"/>
          </pc:sldLayoutMkLst>
        </pc:sldLayoutChg>
        <pc:sldLayoutChg chg="mod">
          <pc:chgData name="Buga Péter" userId="S::buga.peter@edu.bme.hu::c92b3eb0-82fe-4c57-91c5-5f56f1602677" providerId="AD" clId="Web-{B3269425-4B90-BC7A-C4F5-84B04AD19289}" dt="2026-01-07T07:14:32.286" v="4"/>
          <pc:sldLayoutMkLst>
            <pc:docMk/>
            <pc:sldMasterMk cId="3015568406" sldId="2147483648"/>
            <pc:sldLayoutMk cId="977189599" sldId="2147483655"/>
          </pc:sldLayoutMkLst>
        </pc:sldLayoutChg>
        <pc:sldLayoutChg chg="mod">
          <pc:chgData name="Buga Péter" userId="S::buga.peter@edu.bme.hu::c92b3eb0-82fe-4c57-91c5-5f56f1602677" providerId="AD" clId="Web-{B3269425-4B90-BC7A-C4F5-84B04AD19289}" dt="2026-01-07T07:14:32.286" v="4"/>
          <pc:sldLayoutMkLst>
            <pc:docMk/>
            <pc:sldMasterMk cId="3015568406" sldId="2147483648"/>
            <pc:sldLayoutMk cId="3896910980" sldId="2147483656"/>
          </pc:sldLayoutMkLst>
        </pc:sldLayoutChg>
        <pc:sldLayoutChg chg="mod">
          <pc:chgData name="Buga Péter" userId="S::buga.peter@edu.bme.hu::c92b3eb0-82fe-4c57-91c5-5f56f1602677" providerId="AD" clId="Web-{B3269425-4B90-BC7A-C4F5-84B04AD19289}" dt="2026-01-07T07:14:32.286" v="4"/>
          <pc:sldLayoutMkLst>
            <pc:docMk/>
            <pc:sldMasterMk cId="3015568406" sldId="2147483648"/>
            <pc:sldLayoutMk cId="644936080" sldId="2147483657"/>
          </pc:sldLayoutMkLst>
        </pc:sldLayoutChg>
        <pc:sldLayoutChg chg="mod">
          <pc:chgData name="Buga Péter" userId="S::buga.peter@edu.bme.hu::c92b3eb0-82fe-4c57-91c5-5f56f1602677" providerId="AD" clId="Web-{B3269425-4B90-BC7A-C4F5-84B04AD19289}" dt="2026-01-07T07:14:32.286" v="4"/>
          <pc:sldLayoutMkLst>
            <pc:docMk/>
            <pc:sldMasterMk cId="3015568406" sldId="2147483648"/>
            <pc:sldLayoutMk cId="2706540398" sldId="2147483658"/>
          </pc:sldLayoutMkLst>
        </pc:sldLayoutChg>
        <pc:sldLayoutChg chg="mod">
          <pc:chgData name="Buga Péter" userId="S::buga.peter@edu.bme.hu::c92b3eb0-82fe-4c57-91c5-5f56f1602677" providerId="AD" clId="Web-{B3269425-4B90-BC7A-C4F5-84B04AD19289}" dt="2026-01-07T07:14:32.286" v="4"/>
          <pc:sldLayoutMkLst>
            <pc:docMk/>
            <pc:sldMasterMk cId="3015568406" sldId="2147483648"/>
            <pc:sldLayoutMk cId="2946656310" sldId="2147483659"/>
          </pc:sldLayoutMkLst>
        </pc:sldLayoutChg>
        <pc:sldLayoutChg chg="mod">
          <pc:chgData name="Buga Péter" userId="S::buga.peter@edu.bme.hu::c92b3eb0-82fe-4c57-91c5-5f56f1602677" providerId="AD" clId="Web-{B3269425-4B90-BC7A-C4F5-84B04AD19289}" dt="2026-01-07T07:14:32.286" v="4"/>
          <pc:sldLayoutMkLst>
            <pc:docMk/>
            <pc:sldMasterMk cId="3015568406" sldId="2147483648"/>
            <pc:sldLayoutMk cId="1874361246" sldId="2147483661"/>
          </pc:sldLayoutMkLst>
        </pc:sldLayoutChg>
        <pc:sldLayoutChg chg="mod">
          <pc:chgData name="Buga Péter" userId="S::buga.peter@edu.bme.hu::c92b3eb0-82fe-4c57-91c5-5f56f1602677" providerId="AD" clId="Web-{B3269425-4B90-BC7A-C4F5-84B04AD19289}" dt="2026-01-07T07:14:32.286" v="4"/>
          <pc:sldLayoutMkLst>
            <pc:docMk/>
            <pc:sldMasterMk cId="3015568406" sldId="2147483648"/>
            <pc:sldLayoutMk cId="4169382082" sldId="2147483662"/>
          </pc:sldLayoutMkLst>
        </pc:sldLayoutChg>
        <pc:sldLayoutChg chg="mod">
          <pc:chgData name="Buga Péter" userId="S::buga.peter@edu.bme.hu::c92b3eb0-82fe-4c57-91c5-5f56f1602677" providerId="AD" clId="Web-{B3269425-4B90-BC7A-C4F5-84B04AD19289}" dt="2026-01-07T07:14:32.286" v="4"/>
          <pc:sldLayoutMkLst>
            <pc:docMk/>
            <pc:sldMasterMk cId="3015568406" sldId="2147483648"/>
            <pc:sldLayoutMk cId="661522557" sldId="2147483663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>
            <a:extLst>
              <a:ext uri="{FF2B5EF4-FFF2-40B4-BE49-F238E27FC236}">
                <a16:creationId xmlns:a16="http://schemas.microsoft.com/office/drawing/2014/main" id="{72E904BF-E325-1ACD-2B80-7FE06BD49EA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GB"/>
              <a:t>TÖBBUTAS HÁLÓZATI FOLYAMOK FELÜGYELETI ADATAINAK FELDOLGOZÁSA ÉS GRAFIKUS MEGJELENÍTÉSE 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9F6A512D-086C-485C-69FB-F99F3819525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676230-AC21-437A-A212-E24F5E0C8F8F}" type="datetimeFigureOut">
              <a:rPr lang="en-GB" smtClean="0"/>
              <a:t>08/01/2026</a:t>
            </a:fld>
            <a:endParaRPr lang="en-GB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6448699D-F496-B897-26AF-7286090ECDD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A35D1174-50CC-D2B8-0930-6B2BE158441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24A8C6-009F-4AEF-BE14-FCE2E7765E1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297737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hu-HU"/>
              <a:t>TÖBBUTAS HÁLÓZATI FOLYAMOK FELÜGYELETI ADATAINAK FELDOLGOZÁSA ÉS GRAFIKUS MEGJELENÍTÉSE 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047EDD-D00E-C948-9A9F-9891699192BE}" type="datetimeFigureOut">
              <a:rPr lang="hu-HU" smtClean="0"/>
              <a:t>2026. 01. 08.</a:t>
            </a:fld>
            <a:endParaRPr lang="hu-H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u-H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CC7467-0CCD-0648-94F2-A61C17AB805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99058427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CC7467-0CCD-0648-94F2-A61C17AB8053}" type="slidenum">
              <a:rPr lang="hu-HU" smtClean="0"/>
              <a:t>1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1628190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4D2332-7928-0AB6-78F3-95E45AAD9A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5D6D918-1AA9-BDDE-5189-F4FCA26F79F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0979B3D-37F9-EDB9-9573-6AACFA5ED6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Az </a:t>
            </a:r>
            <a:r>
              <a:rPr lang="en-GB" dirty="0" err="1"/>
              <a:t>adatok</a:t>
            </a:r>
            <a:r>
              <a:rPr lang="en-GB" dirty="0"/>
              <a:t> </a:t>
            </a:r>
            <a:r>
              <a:rPr lang="en-GB" dirty="0" err="1"/>
              <a:t>alapján</a:t>
            </a:r>
            <a:r>
              <a:rPr lang="en-GB" dirty="0"/>
              <a:t> 5 dashboard </a:t>
            </a:r>
            <a:r>
              <a:rPr lang="en-GB" dirty="0" err="1"/>
              <a:t>készült</a:t>
            </a:r>
            <a:r>
              <a:rPr lang="en-GB" dirty="0"/>
              <a:t> </a:t>
            </a:r>
            <a:r>
              <a:rPr lang="en-GB" dirty="0" err="1"/>
              <a:t>ami</a:t>
            </a:r>
            <a:r>
              <a:rPr lang="en-GB" dirty="0"/>
              <a:t> </a:t>
            </a:r>
            <a:r>
              <a:rPr lang="en-GB" dirty="0" err="1"/>
              <a:t>egyre</a:t>
            </a:r>
            <a:r>
              <a:rPr lang="en-GB" dirty="0"/>
              <a:t> </a:t>
            </a:r>
            <a:r>
              <a:rPr lang="en-GB" dirty="0" err="1"/>
              <a:t>részletesebben</a:t>
            </a:r>
            <a:r>
              <a:rPr lang="en-GB" dirty="0"/>
              <a:t> </a:t>
            </a:r>
            <a:r>
              <a:rPr lang="en-GB" dirty="0" err="1"/>
              <a:t>mutatja</a:t>
            </a:r>
            <a:r>
              <a:rPr lang="en-GB" dirty="0"/>
              <a:t> be a </a:t>
            </a:r>
            <a:r>
              <a:rPr lang="en-GB" dirty="0" err="1"/>
              <a:t>hálózatot</a:t>
            </a:r>
            <a:endParaRPr lang="en-GB" dirty="0"/>
          </a:p>
          <a:p>
            <a:r>
              <a:rPr lang="en-GB" dirty="0"/>
              <a:t>Van </a:t>
            </a:r>
            <a:r>
              <a:rPr lang="en-GB" dirty="0" err="1"/>
              <a:t>egy</a:t>
            </a:r>
            <a:r>
              <a:rPr lang="en-GB" dirty="0"/>
              <a:t> </a:t>
            </a:r>
            <a:r>
              <a:rPr lang="en-GB" dirty="0" err="1"/>
              <a:t>áttakintő</a:t>
            </a:r>
            <a:r>
              <a:rPr lang="en-GB" dirty="0"/>
              <a:t> </a:t>
            </a:r>
            <a:r>
              <a:rPr lang="en-GB" dirty="0" err="1"/>
              <a:t>ami</a:t>
            </a:r>
            <a:r>
              <a:rPr lang="en-GB" dirty="0"/>
              <a:t> </a:t>
            </a:r>
            <a:r>
              <a:rPr lang="en-GB" dirty="0" err="1"/>
              <a:t>az</a:t>
            </a:r>
            <a:r>
              <a:rPr lang="en-GB" dirty="0"/>
              <a:t> </a:t>
            </a:r>
            <a:r>
              <a:rPr lang="en-GB" dirty="0" err="1"/>
              <a:t>összes</a:t>
            </a:r>
            <a:r>
              <a:rPr lang="en-GB" dirty="0"/>
              <a:t> </a:t>
            </a:r>
            <a:r>
              <a:rPr lang="en-GB" dirty="0" err="1"/>
              <a:t>csomópontról</a:t>
            </a:r>
            <a:r>
              <a:rPr lang="en-GB" dirty="0"/>
              <a:t> a </a:t>
            </a:r>
            <a:r>
              <a:rPr lang="en-GB" dirty="0" err="1"/>
              <a:t>legfontosabb</a:t>
            </a:r>
            <a:r>
              <a:rPr lang="en-GB" dirty="0"/>
              <a:t> </a:t>
            </a:r>
            <a:r>
              <a:rPr lang="en-GB" dirty="0" err="1"/>
              <a:t>adatokat</a:t>
            </a:r>
            <a:r>
              <a:rPr lang="en-GB" dirty="0"/>
              <a:t> </a:t>
            </a:r>
            <a:r>
              <a:rPr lang="en-GB" dirty="0" err="1"/>
              <a:t>mutatja</a:t>
            </a:r>
            <a:endParaRPr lang="en-GB" dirty="0"/>
          </a:p>
          <a:p>
            <a:r>
              <a:rPr lang="en-GB" dirty="0" err="1"/>
              <a:t>Utána</a:t>
            </a:r>
            <a:r>
              <a:rPr lang="en-GB" dirty="0"/>
              <a:t> </a:t>
            </a:r>
            <a:r>
              <a:rPr lang="en-GB" dirty="0" err="1"/>
              <a:t>egy</a:t>
            </a:r>
            <a:r>
              <a:rPr lang="en-GB" dirty="0"/>
              <a:t> </a:t>
            </a:r>
            <a:r>
              <a:rPr lang="en-GB" dirty="0" err="1"/>
              <a:t>részletes</a:t>
            </a:r>
            <a:r>
              <a:rPr lang="en-GB" dirty="0"/>
              <a:t> </a:t>
            </a:r>
            <a:r>
              <a:rPr lang="en-GB" dirty="0" err="1"/>
              <a:t>összefoglaló</a:t>
            </a:r>
            <a:r>
              <a:rPr lang="en-GB" dirty="0"/>
              <a:t>  </a:t>
            </a:r>
            <a:r>
              <a:rPr lang="en-GB" dirty="0" err="1"/>
              <a:t>hostokról</a:t>
            </a:r>
            <a:r>
              <a:rPr lang="en-GB" dirty="0"/>
              <a:t> </a:t>
            </a:r>
            <a:r>
              <a:rPr lang="en-GB" dirty="0" err="1"/>
              <a:t>egyesével</a:t>
            </a:r>
            <a:endParaRPr lang="en-GB" dirty="0"/>
          </a:p>
          <a:p>
            <a:r>
              <a:rPr lang="en-GB" dirty="0"/>
              <a:t>Egy </a:t>
            </a:r>
            <a:r>
              <a:rPr lang="en-GB" dirty="0" err="1"/>
              <a:t>diagnosztikai</a:t>
            </a:r>
            <a:r>
              <a:rPr lang="en-GB" dirty="0"/>
              <a:t> </a:t>
            </a:r>
            <a:r>
              <a:rPr lang="en-GB" dirty="0" err="1"/>
              <a:t>nézet</a:t>
            </a:r>
            <a:r>
              <a:rPr lang="en-GB" dirty="0"/>
              <a:t> </a:t>
            </a:r>
            <a:r>
              <a:rPr lang="en-GB" dirty="0" err="1"/>
              <a:t>ahol</a:t>
            </a:r>
            <a:r>
              <a:rPr lang="en-GB" dirty="0"/>
              <a:t> </a:t>
            </a:r>
            <a:r>
              <a:rPr lang="en-GB" dirty="0" err="1"/>
              <a:t>két</a:t>
            </a:r>
            <a:r>
              <a:rPr lang="en-GB" dirty="0"/>
              <a:t> interface-t </a:t>
            </a:r>
            <a:r>
              <a:rPr lang="en-GB" dirty="0" err="1"/>
              <a:t>lehet</a:t>
            </a:r>
            <a:r>
              <a:rPr lang="en-GB" dirty="0"/>
              <a:t> </a:t>
            </a:r>
            <a:r>
              <a:rPr lang="en-GB" dirty="0" err="1"/>
              <a:t>kiválasztani</a:t>
            </a:r>
            <a:r>
              <a:rPr lang="en-GB" dirty="0"/>
              <a:t> </a:t>
            </a:r>
            <a:r>
              <a:rPr lang="en-GB" dirty="0" err="1"/>
              <a:t>és</a:t>
            </a:r>
            <a:r>
              <a:rPr lang="en-GB" dirty="0"/>
              <a:t> </a:t>
            </a:r>
            <a:r>
              <a:rPr lang="en-GB" dirty="0" err="1"/>
              <a:t>ezeket</a:t>
            </a:r>
            <a:r>
              <a:rPr lang="en-GB" dirty="0"/>
              <a:t> </a:t>
            </a:r>
            <a:r>
              <a:rPr lang="en-GB" dirty="0" err="1"/>
              <a:t>összehasonlítani</a:t>
            </a:r>
            <a:endParaRPr lang="en-GB" dirty="0"/>
          </a:p>
          <a:p>
            <a:r>
              <a:rPr lang="en-GB" dirty="0"/>
              <a:t>Majd a </a:t>
            </a:r>
            <a:r>
              <a:rPr lang="en-GB" dirty="0" err="1"/>
              <a:t>topólógia</a:t>
            </a:r>
            <a:r>
              <a:rPr lang="en-GB" dirty="0"/>
              <a:t> </a:t>
            </a:r>
            <a:r>
              <a:rPr lang="en-GB" dirty="0" err="1"/>
              <a:t>vizualizáció</a:t>
            </a:r>
            <a:endParaRPr lang="en-GB" dirty="0"/>
          </a:p>
          <a:p>
            <a:r>
              <a:rPr lang="en-GB" dirty="0" err="1"/>
              <a:t>És</a:t>
            </a:r>
            <a:r>
              <a:rPr lang="en-GB" dirty="0"/>
              <a:t> </a:t>
            </a:r>
            <a:r>
              <a:rPr lang="en-GB" dirty="0" err="1"/>
              <a:t>az</a:t>
            </a:r>
            <a:r>
              <a:rPr lang="en-GB" dirty="0"/>
              <a:t> </a:t>
            </a:r>
            <a:r>
              <a:rPr lang="en-GB" dirty="0" err="1"/>
              <a:t>előrejelzések</a:t>
            </a:r>
            <a:r>
              <a:rPr lang="en-GB" dirty="0"/>
              <a:t> </a:t>
            </a:r>
            <a:r>
              <a:rPr lang="en-GB" dirty="0" err="1"/>
              <a:t>ahol</a:t>
            </a:r>
            <a:r>
              <a:rPr lang="en-GB" dirty="0"/>
              <a:t> </a:t>
            </a:r>
            <a:r>
              <a:rPr lang="en-GB" dirty="0" err="1"/>
              <a:t>megtekinthető</a:t>
            </a:r>
            <a:r>
              <a:rPr lang="en-GB" dirty="0"/>
              <a:t> </a:t>
            </a:r>
            <a:r>
              <a:rPr lang="en-GB" dirty="0" err="1"/>
              <a:t>az</a:t>
            </a:r>
            <a:r>
              <a:rPr lang="en-GB" dirty="0"/>
              <a:t> </a:t>
            </a:r>
            <a:r>
              <a:rPr lang="en-GB" dirty="0" err="1"/>
              <a:t>adatok</a:t>
            </a:r>
            <a:r>
              <a:rPr lang="en-GB" dirty="0"/>
              <a:t> </a:t>
            </a:r>
            <a:r>
              <a:rPr lang="en-GB" dirty="0" err="1"/>
              <a:t>elürejelzései</a:t>
            </a:r>
            <a:r>
              <a:rPr lang="en-GB" dirty="0"/>
              <a:t> </a:t>
            </a:r>
            <a:r>
              <a:rPr lang="en-GB" dirty="0" err="1"/>
              <a:t>és</a:t>
            </a:r>
            <a:r>
              <a:rPr lang="en-GB" dirty="0"/>
              <a:t> </a:t>
            </a:r>
            <a:r>
              <a:rPr lang="en-GB" dirty="0" err="1"/>
              <a:t>összevetni</a:t>
            </a:r>
            <a:r>
              <a:rPr lang="en-GB" dirty="0"/>
              <a:t> a </a:t>
            </a:r>
            <a:r>
              <a:rPr lang="en-GB" dirty="0" err="1"/>
              <a:t>korábbi</a:t>
            </a:r>
            <a:r>
              <a:rPr lang="en-GB" dirty="0"/>
              <a:t> </a:t>
            </a:r>
            <a:r>
              <a:rPr lang="en-GB" dirty="0" err="1"/>
              <a:t>előrejelzéseket</a:t>
            </a:r>
            <a:r>
              <a:rPr lang="en-GB" dirty="0"/>
              <a:t> a </a:t>
            </a:r>
            <a:r>
              <a:rPr lang="en-GB" dirty="0" err="1"/>
              <a:t>tényleges</a:t>
            </a:r>
            <a:r>
              <a:rPr lang="en-GB" dirty="0"/>
              <a:t> </a:t>
            </a:r>
            <a:r>
              <a:rPr lang="en-GB" dirty="0" err="1"/>
              <a:t>adatokkal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518988-17E5-5DA5-F238-4176D72A49A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7A7B86-5212-234A-99C1-37AA061A5B29}" type="slidenum">
              <a:rPr lang="en-CH" smtClean="0"/>
              <a:t>10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0043752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41D1AD-2363-25F9-598B-3A7417C580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347EECC-6639-3460-8F89-3441DE738C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36491CA-AD82-C7AA-F72C-65805537F4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Kicsit</a:t>
            </a:r>
            <a:r>
              <a:rPr lang="en-GB" dirty="0"/>
              <a:t> </a:t>
            </a:r>
            <a:r>
              <a:rPr lang="en-GB" dirty="0" err="1"/>
              <a:t>az</a:t>
            </a:r>
            <a:r>
              <a:rPr lang="en-GB" dirty="0"/>
              <a:t> </a:t>
            </a:r>
            <a:r>
              <a:rPr lang="en-GB" dirty="0" err="1"/>
              <a:t>előrejelzésről</a:t>
            </a:r>
            <a:r>
              <a:rPr lang="en-GB" dirty="0"/>
              <a:t> </a:t>
            </a:r>
            <a:r>
              <a:rPr lang="en-GB" dirty="0" err="1"/>
              <a:t>szeretnék</a:t>
            </a:r>
            <a:r>
              <a:rPr lang="en-GB" dirty="0"/>
              <a:t> </a:t>
            </a:r>
            <a:r>
              <a:rPr lang="en-GB" dirty="0" err="1"/>
              <a:t>beszélni</a:t>
            </a:r>
            <a:r>
              <a:rPr lang="en-GB" dirty="0"/>
              <a:t>, a </a:t>
            </a:r>
            <a:r>
              <a:rPr lang="en-GB" dirty="0" err="1"/>
              <a:t>működése</a:t>
            </a:r>
            <a:r>
              <a:rPr lang="en-GB" dirty="0"/>
              <a:t> </a:t>
            </a:r>
            <a:r>
              <a:rPr lang="en-GB" dirty="0" err="1"/>
              <a:t>úgy</a:t>
            </a:r>
            <a:r>
              <a:rPr lang="en-GB" dirty="0"/>
              <a:t> </a:t>
            </a:r>
            <a:r>
              <a:rPr lang="en-GB" dirty="0" err="1"/>
              <a:t>kezdődik</a:t>
            </a:r>
            <a:r>
              <a:rPr lang="en-GB" dirty="0"/>
              <a:t> </a:t>
            </a:r>
            <a:r>
              <a:rPr lang="en-GB" dirty="0" err="1"/>
              <a:t>hogy</a:t>
            </a:r>
            <a:r>
              <a:rPr lang="en-GB" dirty="0"/>
              <a:t> 3 </a:t>
            </a:r>
            <a:r>
              <a:rPr lang="en-GB" dirty="0" err="1"/>
              <a:t>ürányi</a:t>
            </a:r>
            <a:r>
              <a:rPr lang="en-GB" dirty="0"/>
              <a:t> </a:t>
            </a:r>
            <a:r>
              <a:rPr lang="en-GB" dirty="0" err="1"/>
              <a:t>adatot</a:t>
            </a:r>
            <a:r>
              <a:rPr lang="en-GB" dirty="0"/>
              <a:t> </a:t>
            </a:r>
            <a:r>
              <a:rPr lang="en-GB" dirty="0" err="1"/>
              <a:t>gyűjt</a:t>
            </a:r>
            <a:r>
              <a:rPr lang="en-GB" dirty="0"/>
              <a:t> a prom </a:t>
            </a:r>
            <a:r>
              <a:rPr lang="en-GB" dirty="0" err="1"/>
              <a:t>majd</a:t>
            </a:r>
            <a:r>
              <a:rPr lang="en-GB" dirty="0"/>
              <a:t> </a:t>
            </a:r>
            <a:r>
              <a:rPr lang="en-GB" dirty="0" err="1"/>
              <a:t>ezt</a:t>
            </a:r>
            <a:r>
              <a:rPr lang="en-GB" dirty="0"/>
              <a:t> </a:t>
            </a:r>
            <a:r>
              <a:rPr lang="en-GB" dirty="0" err="1"/>
              <a:t>lekéri</a:t>
            </a:r>
            <a:r>
              <a:rPr lang="en-GB" dirty="0"/>
              <a:t> a </a:t>
            </a:r>
            <a:r>
              <a:rPr lang="en-GB" dirty="0" err="1"/>
              <a:t>modul</a:t>
            </a:r>
            <a:r>
              <a:rPr lang="en-GB" dirty="0"/>
              <a:t> </a:t>
            </a:r>
            <a:r>
              <a:rPr lang="en-GB" dirty="0" err="1"/>
              <a:t>és</a:t>
            </a:r>
            <a:r>
              <a:rPr lang="en-GB" dirty="0"/>
              <a:t> </a:t>
            </a:r>
            <a:r>
              <a:rPr lang="en-GB" dirty="0" err="1"/>
              <a:t>stacionarissá</a:t>
            </a:r>
            <a:r>
              <a:rPr lang="en-GB" dirty="0"/>
              <a:t> </a:t>
            </a:r>
            <a:r>
              <a:rPr lang="en-GB" dirty="0" err="1"/>
              <a:t>teszi</a:t>
            </a:r>
            <a:r>
              <a:rPr lang="en-GB" dirty="0"/>
              <a:t> </a:t>
            </a:r>
            <a:r>
              <a:rPr lang="en-GB" dirty="0" err="1"/>
              <a:t>az</a:t>
            </a:r>
            <a:r>
              <a:rPr lang="en-GB" dirty="0"/>
              <a:t> </a:t>
            </a:r>
            <a:r>
              <a:rPr lang="en-GB" dirty="0" err="1"/>
              <a:t>adatokat</a:t>
            </a:r>
            <a:r>
              <a:rPr lang="en-GB" dirty="0"/>
              <a:t>. Ez </a:t>
            </a:r>
            <a:r>
              <a:rPr lang="en-GB" dirty="0" err="1"/>
              <a:t>után</a:t>
            </a:r>
            <a:r>
              <a:rPr lang="en-GB" dirty="0"/>
              <a:t> </a:t>
            </a:r>
            <a:r>
              <a:rPr lang="en-GB" dirty="0" err="1"/>
              <a:t>illeszt</a:t>
            </a:r>
            <a:r>
              <a:rPr lang="en-GB" dirty="0"/>
              <a:t> </a:t>
            </a:r>
            <a:br>
              <a:rPr lang="en-GB" dirty="0"/>
            </a:br>
            <a:r>
              <a:rPr lang="en-GB" dirty="0" err="1"/>
              <a:t>stacionáris</a:t>
            </a:r>
            <a:r>
              <a:rPr lang="en-GB" dirty="0"/>
              <a:t>: (</a:t>
            </a:r>
            <a:r>
              <a:rPr lang="en-GB" dirty="0" err="1"/>
              <a:t>átlag</a:t>
            </a:r>
            <a:r>
              <a:rPr lang="en-GB" dirty="0"/>
              <a:t>, </a:t>
            </a:r>
            <a:r>
              <a:rPr lang="en-GB" dirty="0" err="1"/>
              <a:t>szórás</a:t>
            </a:r>
            <a:r>
              <a:rPr lang="en-GB" dirty="0"/>
              <a:t> </a:t>
            </a:r>
            <a:r>
              <a:rPr lang="en-GB" dirty="0" err="1"/>
              <a:t>stb</a:t>
            </a:r>
            <a:r>
              <a:rPr lang="en-GB" dirty="0"/>
              <a:t>) </a:t>
            </a:r>
            <a:r>
              <a:rPr lang="en-GB" dirty="0" err="1"/>
              <a:t>időben</a:t>
            </a:r>
            <a:r>
              <a:rPr lang="en-GB" dirty="0"/>
              <a:t> </a:t>
            </a:r>
            <a:r>
              <a:rPr lang="en-GB" dirty="0" err="1"/>
              <a:t>állandóak</a:t>
            </a:r>
            <a:r>
              <a:rPr lang="en-GB" dirty="0"/>
              <a:t> (KDF, KSS)</a:t>
            </a:r>
          </a:p>
          <a:p>
            <a:r>
              <a:rPr lang="en-GB" dirty="0"/>
              <a:t>ARIMA </a:t>
            </a:r>
            <a:r>
              <a:rPr lang="en-GB" dirty="0" err="1"/>
              <a:t>paraméterek</a:t>
            </a:r>
            <a:r>
              <a:rPr lang="en-GB" dirty="0"/>
              <a:t>:</a:t>
            </a:r>
          </a:p>
          <a:p>
            <a:r>
              <a:rPr lang="en-GB" dirty="0"/>
              <a:t>p – </a:t>
            </a:r>
            <a:r>
              <a:rPr lang="en-GB" dirty="0" err="1"/>
              <a:t>Autoregresszív</a:t>
            </a:r>
            <a:r>
              <a:rPr lang="en-GB" dirty="0"/>
              <a:t> tag (</a:t>
            </a:r>
            <a:r>
              <a:rPr lang="en-GB" dirty="0" err="1"/>
              <a:t>előző</a:t>
            </a:r>
            <a:r>
              <a:rPr lang="en-GB" dirty="0"/>
              <a:t> </a:t>
            </a:r>
            <a:r>
              <a:rPr lang="en-GB" dirty="0" err="1"/>
              <a:t>tagok</a:t>
            </a:r>
            <a:r>
              <a:rPr lang="en-GB" dirty="0"/>
              <a:t>)</a:t>
            </a:r>
          </a:p>
          <a:p>
            <a:r>
              <a:rPr lang="en-GB" dirty="0"/>
              <a:t>D – </a:t>
            </a:r>
            <a:r>
              <a:rPr lang="en-GB" dirty="0" err="1"/>
              <a:t>differenciálási</a:t>
            </a:r>
            <a:r>
              <a:rPr lang="en-GB" dirty="0"/>
              <a:t> tag (</a:t>
            </a:r>
            <a:r>
              <a:rPr lang="en-GB" dirty="0" err="1"/>
              <a:t>hányszor</a:t>
            </a:r>
            <a:r>
              <a:rPr lang="en-GB" dirty="0"/>
              <a:t> </a:t>
            </a:r>
            <a:r>
              <a:rPr lang="en-GB" dirty="0" err="1"/>
              <a:t>kell</a:t>
            </a:r>
            <a:r>
              <a:rPr lang="en-GB" dirty="0"/>
              <a:t> </a:t>
            </a:r>
            <a:r>
              <a:rPr lang="en-GB" dirty="0" err="1"/>
              <a:t>differenciálni</a:t>
            </a:r>
            <a:r>
              <a:rPr lang="en-GB" dirty="0"/>
              <a:t>)</a:t>
            </a:r>
          </a:p>
          <a:p>
            <a:r>
              <a:rPr lang="en-GB" dirty="0"/>
              <a:t>Q – </a:t>
            </a:r>
            <a:r>
              <a:rPr lang="en-GB" dirty="0" err="1"/>
              <a:t>mozgó</a:t>
            </a:r>
            <a:r>
              <a:rPr lang="en-GB" dirty="0"/>
              <a:t> </a:t>
            </a:r>
            <a:r>
              <a:rPr lang="en-GB" dirty="0" err="1"/>
              <a:t>átlag</a:t>
            </a:r>
            <a:r>
              <a:rPr lang="en-GB" dirty="0"/>
              <a:t> tag (</a:t>
            </a:r>
            <a:r>
              <a:rPr lang="en-GB" dirty="0" err="1"/>
              <a:t>eddigi</a:t>
            </a:r>
            <a:r>
              <a:rPr lang="en-GB" dirty="0"/>
              <a:t> </a:t>
            </a:r>
            <a:r>
              <a:rPr lang="en-GB" dirty="0" err="1"/>
              <a:t>hibák</a:t>
            </a:r>
            <a:r>
              <a:rPr lang="en-GB" dirty="0"/>
              <a:t> </a:t>
            </a:r>
            <a:r>
              <a:rPr lang="en-GB" dirty="0" err="1"/>
              <a:t>bevétele</a:t>
            </a:r>
            <a:r>
              <a:rPr lang="en-GB" dirty="0"/>
              <a:t>)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D2B550-05AA-549F-72FA-369D09E4645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7A7B86-5212-234A-99C1-37AA061A5B29}" type="slidenum">
              <a:rPr lang="en-CH" smtClean="0"/>
              <a:t>11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307645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25A1A9-8A3E-13A1-987D-ADA7522242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B93E0F7-CA8A-2868-1660-95FD9AE1C0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620B283-1AC3-03DF-13D0-EEAC120AE7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>
                <a:latin typeface="Montserrat" panose="00000500000000000000" pitchFamily="2" charset="0"/>
              </a:rPr>
              <a:t>Stabil </a:t>
            </a:r>
            <a:r>
              <a:rPr lang="en-GB" dirty="0" err="1">
                <a:latin typeface="Montserrat" panose="00000500000000000000" pitchFamily="2" charset="0"/>
              </a:rPr>
              <a:t>forgalom</a:t>
            </a:r>
            <a:r>
              <a:rPr lang="en-GB" dirty="0">
                <a:latin typeface="Montserrat" panose="00000500000000000000" pitchFamily="2" charset="0"/>
              </a:rPr>
              <a:t> (</a:t>
            </a:r>
            <a:r>
              <a:rPr lang="en-GB" dirty="0" err="1">
                <a:latin typeface="Montserrat" panose="00000500000000000000" pitchFamily="2" charset="0"/>
              </a:rPr>
              <a:t>akár</a:t>
            </a:r>
            <a:r>
              <a:rPr lang="en-GB" dirty="0">
                <a:latin typeface="Montserrat" panose="00000500000000000000" pitchFamily="2" charset="0"/>
              </a:rPr>
              <a:t> 0,0 RMSE)</a:t>
            </a:r>
            <a:endParaRPr lang="hu-HU" dirty="0">
              <a:latin typeface="Montserrat" panose="00000500000000000000" pitchFamily="2" charset="0"/>
            </a:endParaRPr>
          </a:p>
          <a:p>
            <a:r>
              <a:rPr lang="en-GB" dirty="0" err="1"/>
              <a:t>Dinamikus</a:t>
            </a:r>
            <a:r>
              <a:rPr lang="en-GB" dirty="0"/>
              <a:t> </a:t>
            </a:r>
            <a:r>
              <a:rPr lang="en-GB" dirty="0" err="1"/>
              <a:t>forgalom</a:t>
            </a:r>
            <a:r>
              <a:rPr lang="en-GB" dirty="0"/>
              <a:t> </a:t>
            </a:r>
            <a:r>
              <a:rPr lang="en-GB" dirty="0">
                <a:latin typeface="Montserrat" panose="00000500000000000000" pitchFamily="2" charset="0"/>
              </a:rPr>
              <a:t>(</a:t>
            </a:r>
            <a:r>
              <a:rPr lang="en-GB" dirty="0" err="1">
                <a:latin typeface="Montserrat" panose="00000500000000000000" pitchFamily="2" charset="0"/>
              </a:rPr>
              <a:t>avg</a:t>
            </a:r>
            <a:r>
              <a:rPr lang="en-GB" dirty="0">
                <a:latin typeface="Montserrat" panose="00000500000000000000" pitchFamily="2" charset="0"/>
              </a:rPr>
              <a:t> 6 packet)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017E24-445E-F79B-DE64-06A6EED35EB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7A7B86-5212-234A-99C1-37AA061A5B29}" type="slidenum">
              <a:rPr lang="en-CH" smtClean="0"/>
              <a:t>12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8684731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7AF53D-F6B1-B2F8-3892-E17359DDA6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A18E1E1-295A-A6B7-13A4-8653CD05B5F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3D8BDE6-0B4A-198D-E04C-364B000EF7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9938EE-C027-461D-9ACF-8B181BE4000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7A7B86-5212-234A-99C1-37AA061A5B29}" type="slidenum">
              <a:rPr lang="en-CH" smtClean="0"/>
              <a:t>13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0762948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0635D5-7A86-30BC-D232-7073145D53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01050ED-6AF0-35B1-243F-5D8D0662F84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352FEB6-B5E0-E1B4-CA9B-D9CAA7172B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Reaktív</a:t>
            </a:r>
            <a:r>
              <a:rPr lang="en-GB" dirty="0"/>
              <a:t> </a:t>
            </a:r>
            <a:r>
              <a:rPr lang="en-GB" dirty="0" err="1"/>
              <a:t>felületet</a:t>
            </a:r>
            <a:r>
              <a:rPr lang="en-GB" dirty="0"/>
              <a:t> </a:t>
            </a:r>
            <a:r>
              <a:rPr lang="en-GB" dirty="0" err="1"/>
              <a:t>biztosít</a:t>
            </a:r>
            <a:r>
              <a:rPr lang="en-GB" dirty="0"/>
              <a:t> a </a:t>
            </a:r>
            <a:r>
              <a:rPr lang="en-GB" dirty="0" err="1"/>
              <a:t>karbantartók</a:t>
            </a:r>
            <a:r>
              <a:rPr lang="en-GB" dirty="0"/>
              <a:t> </a:t>
            </a:r>
            <a:r>
              <a:rPr lang="en-GB" dirty="0" err="1"/>
              <a:t>számára</a:t>
            </a:r>
            <a:endParaRPr lang="en-GB" dirty="0"/>
          </a:p>
          <a:p>
            <a:r>
              <a:rPr lang="en-GB" dirty="0"/>
              <a:t>AZ </a:t>
            </a:r>
            <a:r>
              <a:rPr lang="en-GB" dirty="0" err="1"/>
              <a:t>előrejelzésekkel</a:t>
            </a:r>
            <a:r>
              <a:rPr lang="en-GB" dirty="0"/>
              <a:t> </a:t>
            </a:r>
            <a:r>
              <a:rPr lang="en-GB" dirty="0" err="1"/>
              <a:t>meggkönyítai</a:t>
            </a:r>
            <a:r>
              <a:rPr lang="en-GB" dirty="0"/>
              <a:t> a </a:t>
            </a:r>
            <a:r>
              <a:rPr lang="en-GB" dirty="0" err="1"/>
              <a:t>potenciaális</a:t>
            </a:r>
            <a:r>
              <a:rPr lang="en-GB" dirty="0"/>
              <a:t> </a:t>
            </a:r>
            <a:r>
              <a:rPr lang="en-GB" dirty="0" err="1"/>
              <a:t>hibák</a:t>
            </a:r>
            <a:r>
              <a:rPr lang="en-GB" dirty="0"/>
              <a:t> </a:t>
            </a:r>
            <a:r>
              <a:rPr lang="en-GB" dirty="0" err="1"/>
              <a:t>azonosítását</a:t>
            </a:r>
            <a:endParaRPr lang="en-GB" dirty="0"/>
          </a:p>
          <a:p>
            <a:r>
              <a:rPr lang="en-GB" dirty="0" err="1"/>
              <a:t>És</a:t>
            </a:r>
            <a:r>
              <a:rPr lang="en-GB" dirty="0"/>
              <a:t> </a:t>
            </a:r>
            <a:r>
              <a:rPr lang="en-GB" dirty="0" err="1"/>
              <a:t>megkönnyíti</a:t>
            </a:r>
            <a:r>
              <a:rPr lang="en-GB" dirty="0"/>
              <a:t> a </a:t>
            </a:r>
            <a:r>
              <a:rPr lang="en-GB" dirty="0" err="1"/>
              <a:t>hibák</a:t>
            </a:r>
            <a:r>
              <a:rPr lang="en-GB" dirty="0"/>
              <a:t> </a:t>
            </a:r>
            <a:r>
              <a:rPr lang="en-GB" dirty="0" err="1"/>
              <a:t>elhárítását</a:t>
            </a:r>
            <a:r>
              <a:rPr lang="en-GB" dirty="0"/>
              <a:t> a </a:t>
            </a:r>
            <a:r>
              <a:rPr lang="en-GB" dirty="0" err="1"/>
              <a:t>dignosztikai</a:t>
            </a:r>
            <a:r>
              <a:rPr lang="en-GB" dirty="0"/>
              <a:t> </a:t>
            </a:r>
            <a:r>
              <a:rPr lang="en-GB" dirty="0" err="1"/>
              <a:t>felületekkel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60AAEE-CD7E-64F6-888B-C305E4A37A3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7A7B86-5212-234A-99C1-37AA061A5B29}" type="slidenum">
              <a:rPr lang="en-CH" smtClean="0"/>
              <a:t>14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0537832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7DB7C4-DC50-E56E-C436-F16D965D37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3B41193-4F94-9F90-454F-BE4FBF86B79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BE4041D-A4C1-5127-C8D0-7AF4619C36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 </a:t>
            </a:r>
            <a:r>
              <a:rPr lang="en-GB" dirty="0" err="1"/>
              <a:t>szakdolgozat</a:t>
            </a:r>
            <a:r>
              <a:rPr lang="en-GB" dirty="0"/>
              <a:t> </a:t>
            </a:r>
            <a:r>
              <a:rPr lang="en-GB" dirty="0" err="1"/>
              <a:t>egy</a:t>
            </a:r>
            <a:r>
              <a:rPr lang="en-GB" dirty="0"/>
              <a:t> </a:t>
            </a:r>
            <a:r>
              <a:rPr lang="en-GB" dirty="0" err="1"/>
              <a:t>teljes</a:t>
            </a:r>
            <a:r>
              <a:rPr lang="en-GB" dirty="0"/>
              <a:t> </a:t>
            </a:r>
            <a:r>
              <a:rPr lang="en-GB" dirty="0" err="1"/>
              <a:t>megoldást</a:t>
            </a:r>
            <a:r>
              <a:rPr lang="en-GB" dirty="0"/>
              <a:t> </a:t>
            </a:r>
            <a:r>
              <a:rPr lang="en-GB" dirty="0" err="1"/>
              <a:t>kínál</a:t>
            </a:r>
            <a:r>
              <a:rPr lang="en-GB" dirty="0"/>
              <a:t> a </a:t>
            </a:r>
            <a:r>
              <a:rPr lang="en-GB" dirty="0" err="1"/>
              <a:t>hálózat</a:t>
            </a:r>
            <a:r>
              <a:rPr lang="en-GB" dirty="0"/>
              <a:t> </a:t>
            </a:r>
            <a:r>
              <a:rPr lang="en-GB" dirty="0" err="1"/>
              <a:t>álapotának</a:t>
            </a:r>
            <a:r>
              <a:rPr lang="en-GB" dirty="0"/>
              <a:t> </a:t>
            </a:r>
            <a:r>
              <a:rPr lang="en-GB" dirty="0" err="1"/>
              <a:t>felmérésére</a:t>
            </a:r>
            <a:r>
              <a:rPr lang="en-GB" dirty="0"/>
              <a:t> </a:t>
            </a:r>
            <a:r>
              <a:rPr lang="en-GB" dirty="0" err="1"/>
              <a:t>és</a:t>
            </a:r>
            <a:r>
              <a:rPr lang="en-GB" dirty="0"/>
              <a:t> </a:t>
            </a:r>
            <a:r>
              <a:rPr lang="en-GB" dirty="0" err="1"/>
              <a:t>proaktív</a:t>
            </a:r>
            <a:r>
              <a:rPr lang="en-GB" dirty="0"/>
              <a:t> </a:t>
            </a:r>
            <a:r>
              <a:rPr lang="en-GB" dirty="0" err="1"/>
              <a:t>kezelésére</a:t>
            </a:r>
            <a:endParaRPr lang="en-GB" dirty="0"/>
          </a:p>
          <a:p>
            <a:r>
              <a:rPr lang="en-GB" dirty="0" err="1"/>
              <a:t>Jövőben</a:t>
            </a:r>
            <a:r>
              <a:rPr lang="en-GB" dirty="0"/>
              <a:t> </a:t>
            </a:r>
            <a:r>
              <a:rPr lang="en-GB" dirty="0" err="1"/>
              <a:t>kiegészíthető</a:t>
            </a:r>
            <a:r>
              <a:rPr lang="en-GB" dirty="0"/>
              <a:t> </a:t>
            </a:r>
            <a:r>
              <a:rPr lang="en-GB" dirty="0" err="1"/>
              <a:t>további</a:t>
            </a:r>
            <a:r>
              <a:rPr lang="en-GB" dirty="0"/>
              <a:t> </a:t>
            </a:r>
            <a:r>
              <a:rPr lang="en-GB" dirty="0" err="1"/>
              <a:t>funkciókkal</a:t>
            </a:r>
            <a:r>
              <a:rPr lang="en-GB" dirty="0"/>
              <a:t> mint pl </a:t>
            </a:r>
            <a:r>
              <a:rPr lang="en-GB" dirty="0" err="1"/>
              <a:t>automatikus</a:t>
            </a:r>
            <a:r>
              <a:rPr lang="en-GB" dirty="0"/>
              <a:t> </a:t>
            </a:r>
            <a:r>
              <a:rPr lang="en-GB" dirty="0" err="1"/>
              <a:t>konfiguráció</a:t>
            </a:r>
            <a:r>
              <a:rPr lang="en-GB" dirty="0"/>
              <a:t> </a:t>
            </a:r>
            <a:r>
              <a:rPr lang="en-GB" dirty="0" err="1"/>
              <a:t>az</a:t>
            </a:r>
            <a:r>
              <a:rPr lang="en-GB" dirty="0"/>
              <a:t> </a:t>
            </a:r>
            <a:r>
              <a:rPr lang="en-GB" dirty="0" err="1"/>
              <a:t>előrejelzés</a:t>
            </a:r>
            <a:r>
              <a:rPr lang="en-GB" dirty="0"/>
              <a:t> </a:t>
            </a:r>
            <a:r>
              <a:rPr lang="en-GB" dirty="0" err="1"/>
              <a:t>alapján</a:t>
            </a:r>
            <a:endParaRPr lang="en-GB" dirty="0"/>
          </a:p>
          <a:p>
            <a:endParaRPr lang="en-GB" dirty="0"/>
          </a:p>
          <a:p>
            <a:r>
              <a:rPr lang="en-GB" dirty="0" err="1"/>
              <a:t>Térjünk</a:t>
            </a:r>
            <a:r>
              <a:rPr lang="en-GB" dirty="0"/>
              <a:t> </a:t>
            </a:r>
            <a:r>
              <a:rPr lang="en-GB" dirty="0" err="1"/>
              <a:t>rá</a:t>
            </a:r>
            <a:r>
              <a:rPr lang="en-GB" dirty="0"/>
              <a:t> a </a:t>
            </a:r>
            <a:r>
              <a:rPr lang="en-GB" dirty="0" err="1"/>
              <a:t>kérdésekre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2E7E97-35AE-5C89-D7B1-092281E3D9C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7A7B86-5212-234A-99C1-37AA061A5B29}" type="slidenum">
              <a:rPr lang="en-CH" smtClean="0"/>
              <a:t>15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7069026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23BA50-3963-292F-4175-7D018EB617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CB86A0B-A942-851D-EB90-DFC2574B94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E5A754D-2B18-145D-4460-2FAA58942A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Miért</a:t>
            </a:r>
            <a:r>
              <a:rPr lang="en-GB" dirty="0"/>
              <a:t> </a:t>
            </a:r>
            <a:r>
              <a:rPr lang="en-GB" dirty="0" err="1"/>
              <a:t>fontos</a:t>
            </a:r>
            <a:r>
              <a:rPr lang="en-GB" dirty="0"/>
              <a:t>? </a:t>
            </a:r>
          </a:p>
          <a:p>
            <a:r>
              <a:rPr lang="en-GB" dirty="0" err="1"/>
              <a:t>Központi</a:t>
            </a:r>
            <a:r>
              <a:rPr lang="en-GB" dirty="0"/>
              <a:t> </a:t>
            </a:r>
            <a:r>
              <a:rPr lang="en-GB" dirty="0" err="1"/>
              <a:t>elem</a:t>
            </a:r>
            <a:endParaRPr lang="en-GB" dirty="0"/>
          </a:p>
          <a:p>
            <a:r>
              <a:rPr lang="en-GB" dirty="0" err="1">
                <a:latin typeface="Montserrat" panose="00000500000000000000" pitchFamily="2" charset="0"/>
              </a:rPr>
              <a:t>Rendszer</a:t>
            </a:r>
            <a:r>
              <a:rPr lang="en-GB" dirty="0">
                <a:latin typeface="Montserrat" panose="00000500000000000000" pitchFamily="2" charset="0"/>
              </a:rPr>
              <a:t> </a:t>
            </a:r>
            <a:r>
              <a:rPr lang="en-GB" dirty="0" err="1">
                <a:latin typeface="Montserrat" panose="00000500000000000000" pitchFamily="2" charset="0"/>
              </a:rPr>
              <a:t>működésének</a:t>
            </a:r>
            <a:r>
              <a:rPr lang="en-GB" dirty="0">
                <a:latin typeface="Montserrat" panose="00000500000000000000" pitchFamily="2" charset="0"/>
              </a:rPr>
              <a:t> </a:t>
            </a:r>
            <a:r>
              <a:rPr lang="en-GB" dirty="0" err="1">
                <a:latin typeface="Montserrat" panose="00000500000000000000" pitchFamily="2" charset="0"/>
              </a:rPr>
              <a:t>meghatározó</a:t>
            </a:r>
            <a:r>
              <a:rPr lang="en-GB" dirty="0">
                <a:latin typeface="Montserrat" panose="00000500000000000000" pitchFamily="2" charset="0"/>
              </a:rPr>
              <a:t> </a:t>
            </a:r>
            <a:r>
              <a:rPr lang="en-GB" dirty="0" err="1">
                <a:latin typeface="Montserrat" panose="00000500000000000000" pitchFamily="2" charset="0"/>
              </a:rPr>
              <a:t>eleme</a:t>
            </a:r>
            <a:endParaRPr lang="en-GB" dirty="0">
              <a:latin typeface="Montserrat" panose="00000500000000000000" pitchFamily="2" charset="0"/>
            </a:endParaRPr>
          </a:p>
          <a:p>
            <a:r>
              <a:rPr lang="en-GB" dirty="0">
                <a:latin typeface="Montserrat" panose="00000500000000000000" pitchFamily="2" charset="0"/>
              </a:rPr>
              <a:t>A </a:t>
            </a:r>
            <a:r>
              <a:rPr lang="en-GB" dirty="0" err="1">
                <a:latin typeface="Montserrat" panose="00000500000000000000" pitchFamily="2" charset="0"/>
              </a:rPr>
              <a:t>két</a:t>
            </a:r>
            <a:r>
              <a:rPr lang="en-GB" dirty="0">
                <a:latin typeface="Montserrat" panose="00000500000000000000" pitchFamily="2" charset="0"/>
              </a:rPr>
              <a:t> </a:t>
            </a:r>
            <a:r>
              <a:rPr lang="en-GB" dirty="0" err="1">
                <a:latin typeface="Montserrat" panose="00000500000000000000" pitchFamily="2" charset="0"/>
              </a:rPr>
              <a:t>megközelítés</a:t>
            </a:r>
            <a:r>
              <a:rPr lang="en-GB" dirty="0">
                <a:latin typeface="Montserrat" panose="00000500000000000000" pitchFamily="2" charset="0"/>
              </a:rPr>
              <a:t> </a:t>
            </a:r>
            <a:r>
              <a:rPr lang="en-GB" dirty="0" err="1">
                <a:latin typeface="Montserrat" panose="00000500000000000000" pitchFamily="2" charset="0"/>
              </a:rPr>
              <a:t>közötti</a:t>
            </a:r>
            <a:r>
              <a:rPr lang="en-GB" dirty="0">
                <a:latin typeface="Montserrat" panose="00000500000000000000" pitchFamily="2" charset="0"/>
              </a:rPr>
              <a:t> </a:t>
            </a:r>
            <a:r>
              <a:rPr lang="en-GB" dirty="0" err="1">
                <a:latin typeface="Montserrat" panose="00000500000000000000" pitchFamily="2" charset="0"/>
              </a:rPr>
              <a:t>előny</a:t>
            </a:r>
            <a:r>
              <a:rPr lang="en-GB" dirty="0">
                <a:latin typeface="Montserrat" panose="00000500000000000000" pitchFamily="2" charset="0"/>
              </a:rPr>
              <a:t>/</a:t>
            </a:r>
            <a:r>
              <a:rPr lang="en-GB" dirty="0" err="1">
                <a:latin typeface="Montserrat" panose="00000500000000000000" pitchFamily="2" charset="0"/>
              </a:rPr>
              <a:t>hátrány</a:t>
            </a:r>
            <a:endParaRPr lang="en-GB" dirty="0">
              <a:latin typeface="Montserrat" panose="00000500000000000000" pitchFamily="2" charset="0"/>
            </a:endParaRPr>
          </a:p>
          <a:p>
            <a:endParaRPr lang="en-GB" dirty="0"/>
          </a:p>
          <a:p>
            <a:r>
              <a:rPr lang="en-GB" b="1" dirty="0">
                <a:solidFill>
                  <a:srgbClr val="990033"/>
                </a:solidFill>
                <a:latin typeface="Montserrat" panose="00000500000000000000" pitchFamily="2" charset="0"/>
                <a:ea typeface="Calibri"/>
                <a:cs typeface="Calibri"/>
              </a:rPr>
              <a:t>Pull </a:t>
            </a:r>
            <a:r>
              <a:rPr lang="en-GB" b="1" dirty="0" err="1">
                <a:solidFill>
                  <a:srgbClr val="990033"/>
                </a:solidFill>
                <a:latin typeface="Montserrat" panose="00000500000000000000" pitchFamily="2" charset="0"/>
                <a:ea typeface="Calibri"/>
                <a:cs typeface="Calibri"/>
              </a:rPr>
              <a:t>előnyök</a:t>
            </a:r>
            <a:endParaRPr lang="en-GB" b="1" dirty="0">
              <a:solidFill>
                <a:srgbClr val="990033"/>
              </a:solidFill>
              <a:latin typeface="Montserrat" panose="00000500000000000000" pitchFamily="2" charset="0"/>
              <a:ea typeface="Calibri"/>
              <a:cs typeface="Calibri"/>
            </a:endParaRPr>
          </a:p>
          <a:p>
            <a:r>
              <a:rPr lang="en-GB" dirty="0" err="1">
                <a:latin typeface="Montserrat" panose="00000500000000000000" pitchFamily="2" charset="0"/>
              </a:rPr>
              <a:t>Adatbázis</a:t>
            </a:r>
            <a:r>
              <a:rPr lang="en-GB" dirty="0">
                <a:latin typeface="Montserrat" panose="00000500000000000000" pitchFamily="2" charset="0"/>
              </a:rPr>
              <a:t> </a:t>
            </a:r>
            <a:r>
              <a:rPr lang="hu-HU" dirty="0">
                <a:latin typeface="Montserrat" panose="00000500000000000000" pitchFamily="2" charset="0"/>
              </a:rPr>
              <a:t>oldali irányítás</a:t>
            </a:r>
          </a:p>
          <a:p>
            <a:r>
              <a:rPr lang="hu-HU" dirty="0">
                <a:latin typeface="Montserrat" panose="00000500000000000000" pitchFamily="2" charset="0"/>
              </a:rPr>
              <a:t>Túlterhelés elleni védelem</a:t>
            </a:r>
            <a:endParaRPr lang="en-GB" dirty="0">
              <a:latin typeface="Montserrat" panose="00000500000000000000" pitchFamily="2" charset="0"/>
            </a:endParaRPr>
          </a:p>
          <a:p>
            <a:r>
              <a:rPr lang="hu-HU" dirty="0">
                <a:latin typeface="Montserrat" panose="00000500000000000000" pitchFamily="2" charset="0"/>
              </a:rPr>
              <a:t>Egyszerűbb kliensek</a:t>
            </a:r>
            <a:endParaRPr lang="en-GB" dirty="0">
              <a:latin typeface="Montserrat" panose="00000500000000000000" pitchFamily="2" charset="0"/>
            </a:endParaRPr>
          </a:p>
          <a:p>
            <a:r>
              <a:rPr lang="hu-HU" dirty="0">
                <a:latin typeface="Montserrat" panose="00000500000000000000" pitchFamily="2" charset="0"/>
              </a:rPr>
              <a:t>Azonnali hibaészlelés</a:t>
            </a:r>
            <a:endParaRPr lang="en-GB" dirty="0">
              <a:latin typeface="Montserrat" panose="00000500000000000000" pitchFamily="2" charset="0"/>
            </a:endParaRPr>
          </a:p>
          <a:p>
            <a:endParaRPr lang="en-GB" dirty="0">
              <a:latin typeface="Montserrat" panose="00000500000000000000" pitchFamily="2" charset="0"/>
            </a:endParaRPr>
          </a:p>
          <a:p>
            <a:r>
              <a:rPr lang="en-GB" b="1" dirty="0">
                <a:solidFill>
                  <a:srgbClr val="990033"/>
                </a:solidFill>
                <a:latin typeface="Montserrat" panose="00000500000000000000" pitchFamily="2" charset="0"/>
                <a:ea typeface="Calibri"/>
                <a:cs typeface="Calibri"/>
              </a:rPr>
              <a:t>Push </a:t>
            </a:r>
            <a:r>
              <a:rPr lang="en-GB" b="1" dirty="0" err="1">
                <a:solidFill>
                  <a:srgbClr val="990033"/>
                </a:solidFill>
                <a:latin typeface="Montserrat" panose="00000500000000000000" pitchFamily="2" charset="0"/>
                <a:ea typeface="Calibri"/>
                <a:cs typeface="Calibri"/>
              </a:rPr>
              <a:t>kihívások</a:t>
            </a:r>
            <a:endParaRPr lang="en-GB" b="1" dirty="0">
              <a:solidFill>
                <a:srgbClr val="990033"/>
              </a:solidFill>
              <a:latin typeface="Montserrat" panose="00000500000000000000" pitchFamily="2" charset="0"/>
              <a:ea typeface="Calibri"/>
              <a:cs typeface="Calibri"/>
            </a:endParaRPr>
          </a:p>
          <a:p>
            <a:r>
              <a:rPr lang="en-GB" dirty="0">
                <a:latin typeface="Montserrat" panose="00000500000000000000" pitchFamily="2" charset="0"/>
              </a:rPr>
              <a:t>DDoS </a:t>
            </a:r>
            <a:r>
              <a:rPr lang="en-GB" dirty="0" err="1">
                <a:latin typeface="Montserrat" panose="00000500000000000000" pitchFamily="2" charset="0"/>
              </a:rPr>
              <a:t>kockázat</a:t>
            </a:r>
            <a:endParaRPr lang="en-GB" dirty="0">
              <a:latin typeface="Montserrat" panose="00000500000000000000" pitchFamily="2" charset="0"/>
            </a:endParaRPr>
          </a:p>
          <a:p>
            <a:r>
              <a:rPr lang="en-GB" dirty="0" err="1">
                <a:latin typeface="Montserrat" panose="00000500000000000000" pitchFamily="2" charset="0"/>
              </a:rPr>
              <a:t>Bonyolult</a:t>
            </a:r>
            <a:r>
              <a:rPr lang="en-GB" dirty="0">
                <a:latin typeface="Montserrat" panose="00000500000000000000" pitchFamily="2" charset="0"/>
              </a:rPr>
              <a:t> </a:t>
            </a:r>
            <a:r>
              <a:rPr lang="en-GB" dirty="0" err="1">
                <a:latin typeface="Montserrat" panose="00000500000000000000" pitchFamily="2" charset="0"/>
              </a:rPr>
              <a:t>hibakezelés</a:t>
            </a:r>
            <a:endParaRPr lang="en-GB" dirty="0">
              <a:latin typeface="Montserrat" panose="00000500000000000000" pitchFamily="2" charset="0"/>
            </a:endParaRPr>
          </a:p>
          <a:p>
            <a:r>
              <a:rPr lang="en-GB" dirty="0">
                <a:latin typeface="Montserrat" panose="00000500000000000000" pitchFamily="2" charset="0"/>
              </a:rPr>
              <a:t>„Néma” </a:t>
            </a:r>
            <a:r>
              <a:rPr lang="en-GB" dirty="0" err="1">
                <a:latin typeface="Montserrat" panose="00000500000000000000" pitchFamily="2" charset="0"/>
              </a:rPr>
              <a:t>hibák</a:t>
            </a:r>
            <a:endParaRPr lang="en-GB" dirty="0">
              <a:latin typeface="Montserrat" panose="00000500000000000000" pitchFamily="2" charset="0"/>
            </a:endParaRPr>
          </a:p>
          <a:p>
            <a:endParaRPr lang="en-GB" dirty="0">
              <a:latin typeface="Montserrat" panose="00000500000000000000" pitchFamily="2" charset="0"/>
            </a:endParaRP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72D297-F860-0738-746C-8D6910D3923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7A7B86-5212-234A-99C1-37AA061A5B29}" type="slidenum">
              <a:rPr lang="en-CH" smtClean="0"/>
              <a:t>16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9756281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034857-1D43-F48C-2B5E-702FC822FC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8B232CD-4634-BC3F-EEC0-087B1F04A6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7B73095-CF9A-D9FA-1C35-249B61FA70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CA1510-4B9C-FD00-A795-1FB7CEE3CF5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7A7B86-5212-234A-99C1-37AA061A5B29}" type="slidenum">
              <a:rPr lang="en-CH" smtClean="0"/>
              <a:t>17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1047151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B4D359-B684-ACEB-4550-077A442AAB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E112667-24F2-D9C9-1A3C-1FA87A10AD4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C8504D0-7350-059B-3D17-2495E6C43E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2B2056-0A16-630A-44F3-A2EAD6460F5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7A7B86-5212-234A-99C1-37AA061A5B29}" type="slidenum">
              <a:rPr lang="en-CH" smtClean="0"/>
              <a:t>18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66044300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CC7467-0CCD-0648-94F2-A61C17AB8053}" type="slidenum">
              <a:rPr lang="hu-HU" smtClean="0"/>
              <a:t>19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5170088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794C95-3DCD-34A7-8D49-553FF2CDC6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56B245B-82EB-B6E9-4E47-5AA487B3953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D2F1004-B1AC-2753-3E72-3A4AE5416A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Igények</a:t>
            </a:r>
            <a:r>
              <a:rPr lang="en-GB" dirty="0"/>
              <a:t>: </a:t>
            </a:r>
            <a:r>
              <a:rPr lang="en-GB" dirty="0" err="1"/>
              <a:t>Kritikus</a:t>
            </a:r>
            <a:r>
              <a:rPr lang="en-GB" dirty="0"/>
              <a:t> </a:t>
            </a:r>
            <a:r>
              <a:rPr lang="en-GB" dirty="0" err="1"/>
              <a:t>rendszerek</a:t>
            </a:r>
            <a:endParaRPr lang="en-GB" dirty="0"/>
          </a:p>
          <a:p>
            <a:r>
              <a:rPr lang="en-GB" dirty="0" err="1"/>
              <a:t>Járműipar</a:t>
            </a:r>
            <a:endParaRPr lang="en-GB" dirty="0"/>
          </a:p>
          <a:p>
            <a:r>
              <a:rPr lang="en-GB" dirty="0" err="1"/>
              <a:t>Automatizáció</a:t>
            </a:r>
            <a:endParaRPr lang="en-GB" dirty="0"/>
          </a:p>
          <a:p>
            <a:r>
              <a:rPr lang="en-GB" dirty="0" err="1"/>
              <a:t>Orvosi</a:t>
            </a:r>
            <a:r>
              <a:rPr lang="en-GB" dirty="0"/>
              <a:t> </a:t>
            </a:r>
            <a:r>
              <a:rPr lang="en-GB" dirty="0" err="1"/>
              <a:t>eszközök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4C1249-1340-3CE4-B3F6-1E1ABADDC0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7A7B86-5212-234A-99C1-37AA061A5B29}" type="slidenum">
              <a:rPr lang="en-CH" smtClean="0"/>
              <a:t>2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5628599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87C409-317C-F94A-3715-8BB6633116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C711B49-6945-8CAE-C3FA-84CAB0870A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24C943D-7240-237D-6016-355E7BF41F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Két</a:t>
            </a:r>
            <a:r>
              <a:rPr lang="en-GB" dirty="0"/>
              <a:t> </a:t>
            </a:r>
            <a:r>
              <a:rPr lang="en-GB" dirty="0" err="1"/>
              <a:t>hasonló</a:t>
            </a:r>
            <a:r>
              <a:rPr lang="en-GB" dirty="0"/>
              <a:t> </a:t>
            </a:r>
            <a:r>
              <a:rPr lang="en-GB" dirty="0" err="1"/>
              <a:t>mechanizmus</a:t>
            </a:r>
            <a:endParaRPr lang="en-GB" dirty="0"/>
          </a:p>
          <a:p>
            <a:r>
              <a:rPr lang="en-GB" dirty="0" err="1"/>
              <a:t>Alap</a:t>
            </a:r>
            <a:r>
              <a:rPr lang="en-GB" dirty="0"/>
              <a:t> </a:t>
            </a:r>
            <a:r>
              <a:rPr lang="en-GB" dirty="0" err="1"/>
              <a:t>koncepció</a:t>
            </a:r>
            <a:r>
              <a:rPr lang="en-GB" dirty="0"/>
              <a:t>:</a:t>
            </a:r>
          </a:p>
          <a:p>
            <a:r>
              <a:rPr lang="en-GB" dirty="0" err="1"/>
              <a:t>Keretmásolás</a:t>
            </a:r>
            <a:r>
              <a:rPr lang="en-GB" dirty="0"/>
              <a:t> a </a:t>
            </a:r>
            <a:r>
              <a:rPr lang="en-GB" dirty="0" err="1"/>
              <a:t>forrásnál</a:t>
            </a:r>
            <a:r>
              <a:rPr lang="en-GB" dirty="0"/>
              <a:t>, </a:t>
            </a:r>
            <a:r>
              <a:rPr lang="en-GB" dirty="0" err="1"/>
              <a:t>elinimálás</a:t>
            </a:r>
            <a:r>
              <a:rPr lang="en-GB" dirty="0"/>
              <a:t> a </a:t>
            </a:r>
            <a:r>
              <a:rPr lang="en-GB" dirty="0" err="1"/>
              <a:t>célpontnál</a:t>
            </a:r>
            <a:r>
              <a:rPr lang="en-GB" dirty="0"/>
              <a:t>, </a:t>
            </a:r>
          </a:p>
          <a:p>
            <a:r>
              <a:rPr lang="en-GB" dirty="0" err="1"/>
              <a:t>hálózatot</a:t>
            </a:r>
            <a:r>
              <a:rPr lang="en-GB" dirty="0"/>
              <a:t> </a:t>
            </a:r>
            <a:r>
              <a:rPr lang="en-GB" dirty="0" err="1"/>
              <a:t>használó</a:t>
            </a:r>
            <a:r>
              <a:rPr lang="en-GB" dirty="0"/>
              <a:t> </a:t>
            </a:r>
            <a:r>
              <a:rPr lang="en-GB" dirty="0" err="1"/>
              <a:t>eszközök</a:t>
            </a:r>
            <a:r>
              <a:rPr lang="en-GB" dirty="0"/>
              <a:t> </a:t>
            </a:r>
            <a:r>
              <a:rPr lang="en-GB" dirty="0" err="1"/>
              <a:t>nem</a:t>
            </a:r>
            <a:r>
              <a:rPr lang="en-GB" dirty="0"/>
              <a:t> is </a:t>
            </a:r>
            <a:r>
              <a:rPr lang="en-GB" dirty="0" err="1"/>
              <a:t>tudnak</a:t>
            </a:r>
            <a:r>
              <a:rPr lang="en-GB" dirty="0"/>
              <a:t> </a:t>
            </a:r>
            <a:r>
              <a:rPr lang="en-GB" dirty="0" err="1"/>
              <a:t>róla</a:t>
            </a:r>
            <a:br>
              <a:rPr lang="en-GB" dirty="0"/>
            </a:br>
            <a:r>
              <a:rPr lang="en-GB" dirty="0"/>
              <a:t>Frame Replication and Elimination for Reliability – Layer2, ethernet </a:t>
            </a:r>
            <a:r>
              <a:rPr lang="en-GB" dirty="0" err="1"/>
              <a:t>keret</a:t>
            </a:r>
            <a:endParaRPr lang="en-GB" dirty="0"/>
          </a:p>
          <a:p>
            <a:r>
              <a:rPr lang="en-GB" dirty="0"/>
              <a:t>Packet Replication, Elimination and Ordering – Layer 3, Ip </a:t>
            </a:r>
            <a:r>
              <a:rPr lang="en-GB" dirty="0" err="1"/>
              <a:t>alapú</a:t>
            </a:r>
            <a:r>
              <a:rPr lang="en-GB" dirty="0"/>
              <a:t> </a:t>
            </a:r>
            <a:r>
              <a:rPr lang="en-GB" dirty="0" err="1"/>
              <a:t>csomagok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D845E3-7AFA-8D51-6A01-A023BA052B3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7A7B86-5212-234A-99C1-37AA061A5B29}" type="slidenum">
              <a:rPr lang="en-CH" smtClean="0"/>
              <a:t>3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0148247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A5CEB7-3257-C35C-E366-7E65170A73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A283BBB-4651-B253-F630-F1B789567CD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ED1564C-65E1-6226-41E2-9135DCD200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4 </a:t>
            </a:r>
            <a:r>
              <a:rPr lang="en-GB" dirty="0" err="1"/>
              <a:t>Fő</a:t>
            </a:r>
            <a:r>
              <a:rPr lang="en-GB" dirty="0"/>
              <a:t> </a:t>
            </a:r>
            <a:r>
              <a:rPr lang="en-GB" dirty="0" err="1"/>
              <a:t>célkitűzáse</a:t>
            </a:r>
            <a:r>
              <a:rPr lang="en-GB" dirty="0"/>
              <a:t> volt a </a:t>
            </a:r>
            <a:r>
              <a:rPr lang="en-GB" dirty="0" err="1"/>
              <a:t>szakdolgozatnak</a:t>
            </a:r>
            <a:endParaRPr lang="en-GB" dirty="0"/>
          </a:p>
          <a:p>
            <a:r>
              <a:rPr lang="en-GB" dirty="0" err="1"/>
              <a:t>Tanszéki</a:t>
            </a:r>
            <a:r>
              <a:rPr lang="en-GB" dirty="0"/>
              <a:t> </a:t>
            </a:r>
            <a:r>
              <a:rPr lang="en-GB" dirty="0" err="1"/>
              <a:t>szoftver</a:t>
            </a:r>
            <a:endParaRPr lang="en-GB" dirty="0"/>
          </a:p>
          <a:p>
            <a:r>
              <a:rPr lang="en-GB" dirty="0"/>
              <a:t>Az </a:t>
            </a:r>
            <a:r>
              <a:rPr lang="en-GB" dirty="0" err="1"/>
              <a:t>első</a:t>
            </a:r>
            <a:r>
              <a:rPr lang="en-GB" dirty="0"/>
              <a:t> a </a:t>
            </a:r>
            <a:r>
              <a:rPr lang="en-GB" dirty="0" err="1"/>
              <a:t>topológia</a:t>
            </a:r>
            <a:r>
              <a:rPr lang="en-GB" dirty="0"/>
              <a:t> </a:t>
            </a:r>
            <a:r>
              <a:rPr lang="en-GB" dirty="0" err="1"/>
              <a:t>vizualizáció</a:t>
            </a:r>
            <a:r>
              <a:rPr lang="en-GB" dirty="0"/>
              <a:t>, </a:t>
            </a:r>
            <a:r>
              <a:rPr lang="en-GB" dirty="0" err="1"/>
              <a:t>így</a:t>
            </a:r>
            <a:r>
              <a:rPr lang="en-GB" dirty="0"/>
              <a:t> </a:t>
            </a:r>
            <a:r>
              <a:rPr lang="en-GB" dirty="0" err="1"/>
              <a:t>egyszerűbben</a:t>
            </a:r>
            <a:r>
              <a:rPr lang="en-GB" dirty="0"/>
              <a:t> meg </a:t>
            </a:r>
            <a:r>
              <a:rPr lang="en-GB" dirty="0" err="1"/>
              <a:t>lehet</a:t>
            </a:r>
            <a:r>
              <a:rPr lang="en-GB" dirty="0"/>
              <a:t> </a:t>
            </a:r>
            <a:r>
              <a:rPr lang="en-GB" dirty="0" err="1"/>
              <a:t>érteni</a:t>
            </a:r>
            <a:r>
              <a:rPr lang="en-GB" dirty="0"/>
              <a:t> </a:t>
            </a:r>
            <a:r>
              <a:rPr lang="en-GB" dirty="0" err="1"/>
              <a:t>hogy</a:t>
            </a:r>
            <a:r>
              <a:rPr lang="en-GB" dirty="0"/>
              <a:t> </a:t>
            </a:r>
            <a:r>
              <a:rPr lang="en-GB" dirty="0" err="1"/>
              <a:t>hogyan</a:t>
            </a:r>
            <a:r>
              <a:rPr lang="en-GB" dirty="0"/>
              <a:t> </a:t>
            </a:r>
            <a:r>
              <a:rPr lang="en-GB" dirty="0" err="1"/>
              <a:t>épül</a:t>
            </a:r>
            <a:r>
              <a:rPr lang="en-GB" dirty="0"/>
              <a:t> </a:t>
            </a:r>
            <a:r>
              <a:rPr lang="en-GB" dirty="0" err="1"/>
              <a:t>fel</a:t>
            </a:r>
            <a:r>
              <a:rPr lang="en-GB" dirty="0"/>
              <a:t> a </a:t>
            </a:r>
            <a:r>
              <a:rPr lang="en-GB" dirty="0" err="1"/>
              <a:t>hálózat</a:t>
            </a:r>
            <a:endParaRPr lang="en-GB" dirty="0"/>
          </a:p>
          <a:p>
            <a:r>
              <a:rPr lang="en-GB" dirty="0" err="1"/>
              <a:t>Felügyeleti</a:t>
            </a:r>
            <a:r>
              <a:rPr lang="en-GB" dirty="0"/>
              <a:t> </a:t>
            </a:r>
            <a:r>
              <a:rPr lang="en-GB" dirty="0" err="1"/>
              <a:t>adatok</a:t>
            </a:r>
            <a:r>
              <a:rPr lang="en-GB" dirty="0"/>
              <a:t> </a:t>
            </a:r>
            <a:r>
              <a:rPr lang="en-GB" dirty="0" err="1"/>
              <a:t>feldolgozása</a:t>
            </a:r>
            <a:r>
              <a:rPr lang="en-GB" dirty="0"/>
              <a:t> – </a:t>
            </a:r>
            <a:r>
              <a:rPr lang="en-GB" dirty="0" err="1"/>
              <a:t>eltárolni</a:t>
            </a:r>
            <a:r>
              <a:rPr lang="en-GB" dirty="0"/>
              <a:t> </a:t>
            </a:r>
            <a:r>
              <a:rPr lang="en-GB" dirty="0" err="1"/>
              <a:t>az</a:t>
            </a:r>
            <a:r>
              <a:rPr lang="en-GB" dirty="0"/>
              <a:t> </a:t>
            </a:r>
            <a:r>
              <a:rPr lang="en-GB" dirty="0" err="1"/>
              <a:t>adatokat</a:t>
            </a:r>
            <a:r>
              <a:rPr lang="en-GB" dirty="0"/>
              <a:t> </a:t>
            </a:r>
            <a:r>
              <a:rPr lang="en-GB" dirty="0" err="1"/>
              <a:t>későbbi</a:t>
            </a:r>
            <a:r>
              <a:rPr lang="en-GB" dirty="0"/>
              <a:t> </a:t>
            </a:r>
            <a:r>
              <a:rPr lang="en-GB" dirty="0" err="1"/>
              <a:t>használatra</a:t>
            </a:r>
            <a:endParaRPr lang="en-GB" dirty="0"/>
          </a:p>
          <a:p>
            <a:r>
              <a:rPr lang="en-GB" dirty="0" err="1"/>
              <a:t>Vizualizáció</a:t>
            </a:r>
            <a:r>
              <a:rPr lang="en-GB" dirty="0"/>
              <a:t>, </a:t>
            </a:r>
            <a:r>
              <a:rPr lang="en-GB" dirty="0" err="1"/>
              <a:t>betekintést</a:t>
            </a:r>
            <a:r>
              <a:rPr lang="en-GB" dirty="0"/>
              <a:t> </a:t>
            </a:r>
            <a:r>
              <a:rPr lang="en-GB" dirty="0" err="1"/>
              <a:t>nyújtani</a:t>
            </a:r>
            <a:r>
              <a:rPr lang="en-GB" dirty="0"/>
              <a:t> a </a:t>
            </a:r>
            <a:r>
              <a:rPr lang="en-GB" dirty="0" err="1"/>
              <a:t>hálózat</a:t>
            </a:r>
            <a:r>
              <a:rPr lang="en-GB" dirty="0"/>
              <a:t> </a:t>
            </a:r>
            <a:r>
              <a:rPr lang="en-GB" dirty="0" err="1"/>
              <a:t>állapotába</a:t>
            </a:r>
            <a:endParaRPr lang="en-GB" dirty="0"/>
          </a:p>
          <a:p>
            <a:r>
              <a:rPr lang="en-GB" dirty="0" err="1"/>
              <a:t>Predikciók</a:t>
            </a:r>
            <a:r>
              <a:rPr lang="en-GB" dirty="0"/>
              <a:t> </a:t>
            </a:r>
            <a:r>
              <a:rPr lang="en-GB" dirty="0" err="1"/>
              <a:t>nyújtása</a:t>
            </a:r>
            <a:r>
              <a:rPr lang="en-GB" dirty="0"/>
              <a:t>, </a:t>
            </a:r>
            <a:r>
              <a:rPr lang="en-GB" dirty="0" err="1"/>
              <a:t>azért</a:t>
            </a:r>
            <a:r>
              <a:rPr lang="en-GB" dirty="0"/>
              <a:t> </a:t>
            </a:r>
            <a:r>
              <a:rPr lang="en-GB" dirty="0" err="1"/>
              <a:t>hogy</a:t>
            </a:r>
            <a:r>
              <a:rPr lang="en-GB" dirty="0"/>
              <a:t> </a:t>
            </a:r>
            <a:r>
              <a:rPr lang="en-GB" dirty="0" err="1"/>
              <a:t>előretekintően</a:t>
            </a:r>
            <a:r>
              <a:rPr lang="en-GB" dirty="0"/>
              <a:t> </a:t>
            </a:r>
            <a:r>
              <a:rPr lang="en-GB" dirty="0" err="1"/>
              <a:t>lehessen</a:t>
            </a:r>
            <a:r>
              <a:rPr lang="en-GB" dirty="0"/>
              <a:t> </a:t>
            </a:r>
            <a:r>
              <a:rPr lang="en-GB" dirty="0" err="1"/>
              <a:t>kezelni</a:t>
            </a:r>
            <a:r>
              <a:rPr lang="en-GB" dirty="0"/>
              <a:t> a </a:t>
            </a:r>
            <a:r>
              <a:rPr lang="en-GB" dirty="0" err="1"/>
              <a:t>hálózatot</a:t>
            </a:r>
            <a:endParaRPr lang="en-GB" dirty="0"/>
          </a:p>
          <a:p>
            <a:endParaRPr lang="en-GB" dirty="0"/>
          </a:p>
          <a:p>
            <a:r>
              <a:rPr lang="en-GB" dirty="0" err="1"/>
              <a:t>Milyen</a:t>
            </a:r>
            <a:r>
              <a:rPr lang="en-GB" dirty="0"/>
              <a:t> </a:t>
            </a:r>
            <a:r>
              <a:rPr lang="en-GB" dirty="0" err="1"/>
              <a:t>adatok</a:t>
            </a:r>
            <a:r>
              <a:rPr lang="en-GB" dirty="0"/>
              <a:t>?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B0A9D5-5AE2-BFE0-CB50-5827868B502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7A7B86-5212-234A-99C1-37AA061A5B29}" type="slidenum">
              <a:rPr lang="en-CH" smtClean="0"/>
              <a:t>4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1563649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33D9C9-C95E-1566-C925-1CA0DF1784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58D0144-4886-4C7A-B4D9-367DE22CABE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BA08B1C-C5EC-D700-4E98-B74E7E8083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 </a:t>
            </a:r>
            <a:r>
              <a:rPr lang="en-GB" dirty="0" err="1"/>
              <a:t>szoftvert</a:t>
            </a:r>
            <a:r>
              <a:rPr lang="en-GB" dirty="0"/>
              <a:t> </a:t>
            </a:r>
            <a:r>
              <a:rPr lang="en-GB" dirty="0" err="1"/>
              <a:t>futtató</a:t>
            </a:r>
            <a:r>
              <a:rPr lang="en-GB" dirty="0"/>
              <a:t> </a:t>
            </a:r>
            <a:r>
              <a:rPr lang="en-GB" dirty="0" err="1"/>
              <a:t>csomópontok</a:t>
            </a:r>
            <a:r>
              <a:rPr lang="en-GB" dirty="0"/>
              <a:t> </a:t>
            </a:r>
            <a:r>
              <a:rPr lang="en-GB" dirty="0" err="1"/>
              <a:t>kétféle</a:t>
            </a:r>
            <a:r>
              <a:rPr lang="en-GB" dirty="0"/>
              <a:t> </a:t>
            </a:r>
            <a:r>
              <a:rPr lang="en-GB" dirty="0" err="1"/>
              <a:t>üzeneteket</a:t>
            </a:r>
            <a:r>
              <a:rPr lang="en-GB" dirty="0"/>
              <a:t> </a:t>
            </a:r>
            <a:r>
              <a:rPr lang="en-GB" dirty="0" err="1"/>
              <a:t>tudnak</a:t>
            </a:r>
            <a:r>
              <a:rPr lang="en-GB" dirty="0"/>
              <a:t> </a:t>
            </a:r>
            <a:r>
              <a:rPr lang="en-GB" dirty="0" err="1"/>
              <a:t>küldeni</a:t>
            </a:r>
            <a:br>
              <a:rPr lang="en-GB" dirty="0"/>
            </a:br>
            <a:r>
              <a:rPr lang="en-GB" dirty="0"/>
              <a:t>Az </a:t>
            </a:r>
            <a:r>
              <a:rPr lang="en-GB" dirty="0" err="1"/>
              <a:t>egyik</a:t>
            </a:r>
            <a:r>
              <a:rPr lang="en-GB" dirty="0"/>
              <a:t> a </a:t>
            </a:r>
            <a:r>
              <a:rPr lang="en-GB" dirty="0" err="1"/>
              <a:t>periodikus</a:t>
            </a:r>
            <a:r>
              <a:rPr lang="en-GB" dirty="0"/>
              <a:t>, </a:t>
            </a:r>
            <a:r>
              <a:rPr lang="en-GB" dirty="0" err="1"/>
              <a:t>ezekben</a:t>
            </a:r>
            <a:r>
              <a:rPr lang="en-GB" dirty="0"/>
              <a:t> Vannak </a:t>
            </a:r>
            <a:r>
              <a:rPr lang="en-GB" dirty="0" err="1"/>
              <a:t>az</a:t>
            </a:r>
            <a:r>
              <a:rPr lang="en-GB" dirty="0"/>
              <a:t> interface </a:t>
            </a:r>
            <a:r>
              <a:rPr lang="en-GB" dirty="0" err="1"/>
              <a:t>statisztikák</a:t>
            </a:r>
            <a:r>
              <a:rPr lang="en-GB" dirty="0"/>
              <a:t> a </a:t>
            </a:r>
            <a:r>
              <a:rPr lang="en-GB" dirty="0" err="1"/>
              <a:t>megfigyelési</a:t>
            </a:r>
            <a:r>
              <a:rPr lang="en-GB" dirty="0"/>
              <a:t> </a:t>
            </a:r>
            <a:r>
              <a:rPr lang="en-GB" dirty="0" err="1"/>
              <a:t>pontok</a:t>
            </a:r>
            <a:r>
              <a:rPr lang="en-GB" dirty="0"/>
              <a:t> </a:t>
            </a:r>
            <a:r>
              <a:rPr lang="en-GB" dirty="0" err="1"/>
              <a:t>statisztikái</a:t>
            </a:r>
            <a:r>
              <a:rPr lang="en-GB" dirty="0"/>
              <a:t> </a:t>
            </a:r>
            <a:r>
              <a:rPr lang="en-GB" dirty="0" err="1"/>
              <a:t>stb</a:t>
            </a:r>
            <a:endParaRPr lang="en-GB" dirty="0"/>
          </a:p>
          <a:p>
            <a:r>
              <a:rPr lang="en-GB" dirty="0"/>
              <a:t>A </a:t>
            </a:r>
            <a:r>
              <a:rPr lang="en-GB" dirty="0" err="1"/>
              <a:t>másik</a:t>
            </a:r>
            <a:r>
              <a:rPr lang="en-GB" dirty="0"/>
              <a:t> </a:t>
            </a:r>
            <a:r>
              <a:rPr lang="en-GB" dirty="0" err="1"/>
              <a:t>pedig</a:t>
            </a:r>
            <a:r>
              <a:rPr lang="en-GB" dirty="0"/>
              <a:t> </a:t>
            </a:r>
            <a:r>
              <a:rPr lang="en-GB" dirty="0" err="1"/>
              <a:t>az</a:t>
            </a:r>
            <a:r>
              <a:rPr lang="en-GB" dirty="0"/>
              <a:t> </a:t>
            </a:r>
            <a:r>
              <a:rPr lang="en-GB" dirty="0" err="1"/>
              <a:t>eseményvezérelt</a:t>
            </a:r>
            <a:r>
              <a:rPr lang="en-GB" dirty="0"/>
              <a:t> push </a:t>
            </a:r>
            <a:r>
              <a:rPr lang="en-GB" dirty="0" err="1"/>
              <a:t>értesítések</a:t>
            </a:r>
            <a:r>
              <a:rPr lang="en-GB" dirty="0"/>
              <a:t>, </a:t>
            </a:r>
            <a:r>
              <a:rPr lang="en-GB" dirty="0" err="1"/>
              <a:t>ezekben</a:t>
            </a:r>
            <a:r>
              <a:rPr lang="en-GB" dirty="0"/>
              <a:t> </a:t>
            </a:r>
            <a:r>
              <a:rPr lang="en-GB" dirty="0" err="1"/>
              <a:t>pedig</a:t>
            </a:r>
            <a:r>
              <a:rPr lang="en-GB" dirty="0"/>
              <a:t> a </a:t>
            </a:r>
            <a:r>
              <a:rPr lang="en-GB" dirty="0" err="1"/>
              <a:t>kiváltó</a:t>
            </a:r>
            <a:r>
              <a:rPr lang="en-GB" dirty="0"/>
              <a:t> </a:t>
            </a:r>
            <a:r>
              <a:rPr lang="en-GB" dirty="0" err="1"/>
              <a:t>esemény</a:t>
            </a:r>
            <a:r>
              <a:rPr lang="en-GB" dirty="0"/>
              <a:t> pl telnet </a:t>
            </a:r>
            <a:r>
              <a:rPr lang="en-GB" dirty="0" err="1"/>
              <a:t>belépés</a:t>
            </a:r>
            <a:r>
              <a:rPr lang="en-GB" dirty="0"/>
              <a:t> </a:t>
            </a:r>
            <a:r>
              <a:rPr lang="en-GB" dirty="0" err="1"/>
              <a:t>részletei</a:t>
            </a:r>
            <a:r>
              <a:rPr lang="en-GB" dirty="0"/>
              <a:t> Vannak</a:t>
            </a:r>
          </a:p>
          <a:p>
            <a:endParaRPr lang="en-GB" dirty="0"/>
          </a:p>
          <a:p>
            <a:r>
              <a:rPr lang="en-GB" dirty="0"/>
              <a:t>Az </a:t>
            </a:r>
            <a:r>
              <a:rPr lang="en-GB" dirty="0" err="1"/>
              <a:t>adatokat</a:t>
            </a:r>
            <a:r>
              <a:rPr lang="en-GB" dirty="0"/>
              <a:t> 3 </a:t>
            </a:r>
            <a:r>
              <a:rPr lang="en-GB" dirty="0" err="1"/>
              <a:t>csoportra</a:t>
            </a:r>
            <a:r>
              <a:rPr lang="en-GB" dirty="0"/>
              <a:t> </a:t>
            </a:r>
            <a:r>
              <a:rPr lang="en-GB" dirty="0" err="1"/>
              <a:t>lehet</a:t>
            </a:r>
            <a:r>
              <a:rPr lang="en-GB" dirty="0"/>
              <a:t> </a:t>
            </a:r>
            <a:r>
              <a:rPr lang="en-GB" dirty="0" err="1"/>
              <a:t>bontani</a:t>
            </a:r>
            <a:r>
              <a:rPr lang="en-GB" dirty="0"/>
              <a:t>, </a:t>
            </a:r>
          </a:p>
          <a:p>
            <a:r>
              <a:rPr lang="en-GB" dirty="0" err="1"/>
              <a:t>maga</a:t>
            </a:r>
            <a:r>
              <a:rPr lang="en-GB" dirty="0"/>
              <a:t> a </a:t>
            </a:r>
            <a:r>
              <a:rPr lang="en-GB" dirty="0" err="1"/>
              <a:t>redundancia</a:t>
            </a:r>
            <a:r>
              <a:rPr lang="en-GB" dirty="0"/>
              <a:t> </a:t>
            </a:r>
            <a:r>
              <a:rPr lang="en-GB" dirty="0" err="1"/>
              <a:t>működése</a:t>
            </a:r>
            <a:r>
              <a:rPr lang="en-GB" dirty="0"/>
              <a:t> </a:t>
            </a:r>
            <a:r>
              <a:rPr lang="en-GB" dirty="0" err="1"/>
              <a:t>ketetmásolás</a:t>
            </a:r>
            <a:r>
              <a:rPr lang="en-GB" dirty="0"/>
              <a:t> </a:t>
            </a:r>
            <a:r>
              <a:rPr lang="en-GB" dirty="0" err="1"/>
              <a:t>és</a:t>
            </a:r>
            <a:r>
              <a:rPr lang="en-GB" dirty="0"/>
              <a:t> </a:t>
            </a:r>
            <a:r>
              <a:rPr lang="en-GB" dirty="0" err="1"/>
              <a:t>az</a:t>
            </a:r>
            <a:r>
              <a:rPr lang="en-GB" dirty="0"/>
              <a:t> </a:t>
            </a:r>
            <a:r>
              <a:rPr lang="en-GB" dirty="0" err="1"/>
              <a:t>eliminálás</a:t>
            </a:r>
            <a:endParaRPr lang="en-GB" dirty="0"/>
          </a:p>
          <a:p>
            <a:r>
              <a:rPr lang="en-GB" dirty="0"/>
              <a:t>Az </a:t>
            </a:r>
            <a:r>
              <a:rPr lang="en-GB" dirty="0" err="1"/>
              <a:t>inbterfacek</a:t>
            </a:r>
            <a:r>
              <a:rPr lang="en-GB" dirty="0"/>
              <a:t> </a:t>
            </a:r>
            <a:r>
              <a:rPr lang="en-GB" dirty="0" err="1"/>
              <a:t>statisztikái</a:t>
            </a:r>
            <a:endParaRPr lang="en-GB" dirty="0"/>
          </a:p>
          <a:p>
            <a:r>
              <a:rPr lang="en-GB" dirty="0" err="1"/>
              <a:t>És</a:t>
            </a:r>
            <a:r>
              <a:rPr lang="en-GB" dirty="0"/>
              <a:t> a </a:t>
            </a:r>
            <a:r>
              <a:rPr lang="en-GB" dirty="0" err="1"/>
              <a:t>belső</a:t>
            </a:r>
            <a:r>
              <a:rPr lang="en-GB" dirty="0"/>
              <a:t> </a:t>
            </a:r>
            <a:r>
              <a:rPr lang="en-GB" dirty="0" err="1"/>
              <a:t>működést</a:t>
            </a:r>
            <a:r>
              <a:rPr lang="en-GB" dirty="0"/>
              <a:t> </a:t>
            </a:r>
            <a:r>
              <a:rPr lang="en-GB" dirty="0" err="1"/>
              <a:t>figyelő</a:t>
            </a:r>
            <a:r>
              <a:rPr lang="en-GB" dirty="0"/>
              <a:t> </a:t>
            </a:r>
            <a:r>
              <a:rPr lang="en-GB" dirty="0" err="1"/>
              <a:t>karbantartási</a:t>
            </a:r>
            <a:r>
              <a:rPr lang="en-GB" dirty="0"/>
              <a:t> </a:t>
            </a:r>
            <a:r>
              <a:rPr lang="en-GB" dirty="0" err="1"/>
              <a:t>pontok</a:t>
            </a:r>
            <a:endParaRPr lang="en-GB" dirty="0"/>
          </a:p>
          <a:p>
            <a:endParaRPr lang="en-GB" dirty="0"/>
          </a:p>
          <a:p>
            <a:r>
              <a:rPr lang="en-GB" dirty="0" err="1"/>
              <a:t>Mivel</a:t>
            </a:r>
            <a:r>
              <a:rPr lang="en-GB" dirty="0"/>
              <a:t> </a:t>
            </a:r>
            <a:r>
              <a:rPr lang="en-GB" dirty="0" err="1"/>
              <a:t>sokféle</a:t>
            </a:r>
            <a:r>
              <a:rPr lang="en-GB" dirty="0"/>
              <a:t> </a:t>
            </a:r>
            <a:r>
              <a:rPr lang="en-GB" dirty="0" err="1"/>
              <a:t>adat</a:t>
            </a:r>
            <a:r>
              <a:rPr lang="en-GB" dirty="0"/>
              <a:t> </a:t>
            </a:r>
            <a:r>
              <a:rPr lang="en-GB" dirty="0" err="1"/>
              <a:t>érkezik</a:t>
            </a:r>
            <a:r>
              <a:rPr lang="en-GB" dirty="0"/>
              <a:t> be </a:t>
            </a:r>
            <a:r>
              <a:rPr lang="en-GB" dirty="0" err="1"/>
              <a:t>több</a:t>
            </a:r>
            <a:r>
              <a:rPr lang="en-GB" dirty="0"/>
              <a:t> </a:t>
            </a:r>
            <a:r>
              <a:rPr lang="en-GB" dirty="0" err="1"/>
              <a:t>pontból</a:t>
            </a:r>
            <a:r>
              <a:rPr lang="en-GB" dirty="0"/>
              <a:t> </a:t>
            </a:r>
            <a:r>
              <a:rPr lang="en-GB" dirty="0" err="1"/>
              <a:t>ezért</a:t>
            </a:r>
            <a:r>
              <a:rPr lang="en-GB" dirty="0"/>
              <a:t> </a:t>
            </a:r>
            <a:r>
              <a:rPr lang="en-GB" dirty="0" err="1"/>
              <a:t>egy</a:t>
            </a:r>
            <a:r>
              <a:rPr lang="en-GB" dirty="0"/>
              <a:t> </a:t>
            </a:r>
            <a:r>
              <a:rPr lang="en-GB" dirty="0" err="1"/>
              <a:t>többdimenziós</a:t>
            </a:r>
            <a:r>
              <a:rPr lang="en-GB" dirty="0"/>
              <a:t> </a:t>
            </a:r>
            <a:r>
              <a:rPr lang="en-GB" dirty="0" err="1"/>
              <a:t>címkézés</a:t>
            </a:r>
            <a:r>
              <a:rPr lang="en-GB" dirty="0"/>
              <a:t> </a:t>
            </a:r>
            <a:r>
              <a:rPr lang="en-GB" dirty="0" err="1"/>
              <a:t>szükséges</a:t>
            </a:r>
            <a:r>
              <a:rPr lang="en-GB" dirty="0"/>
              <a:t> </a:t>
            </a:r>
            <a:r>
              <a:rPr lang="en-GB" dirty="0" err="1"/>
              <a:t>az</a:t>
            </a:r>
            <a:r>
              <a:rPr lang="en-GB" dirty="0"/>
              <a:t> </a:t>
            </a:r>
            <a:r>
              <a:rPr lang="en-GB" dirty="0" err="1"/>
              <a:t>azonosíthatóság</a:t>
            </a:r>
            <a:r>
              <a:rPr lang="en-GB" dirty="0"/>
              <a:t> </a:t>
            </a:r>
            <a:r>
              <a:rPr lang="en-GB" dirty="0" err="1"/>
              <a:t>fenntartásához</a:t>
            </a: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7920DC-0AB4-611A-BBE7-5D6CA1D488B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7A7B86-5212-234A-99C1-37AA061A5B29}" type="slidenum">
              <a:rPr lang="en-CH" smtClean="0"/>
              <a:t>5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533064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3114B6-AA2A-6527-44A5-559488295A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EDF07D7-87BD-5D43-12DA-D50CE70751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851BC4E-9D26-74BA-E391-2B520A3224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 </a:t>
            </a:r>
            <a:r>
              <a:rPr lang="en-GB" dirty="0" err="1"/>
              <a:t>rendszert</a:t>
            </a:r>
            <a:r>
              <a:rPr lang="en-GB" dirty="0"/>
              <a:t> 4 </a:t>
            </a:r>
            <a:r>
              <a:rPr lang="en-GB" dirty="0" err="1"/>
              <a:t>szintre</a:t>
            </a:r>
            <a:r>
              <a:rPr lang="en-GB" dirty="0"/>
              <a:t> </a:t>
            </a:r>
            <a:r>
              <a:rPr lang="en-GB" dirty="0" err="1"/>
              <a:t>lehet</a:t>
            </a:r>
            <a:r>
              <a:rPr lang="en-GB" dirty="0"/>
              <a:t> </a:t>
            </a:r>
            <a:r>
              <a:rPr lang="en-GB" dirty="0" err="1"/>
              <a:t>bontani</a:t>
            </a:r>
            <a:endParaRPr lang="en-GB" dirty="0"/>
          </a:p>
          <a:p>
            <a:r>
              <a:rPr lang="en-GB" dirty="0"/>
              <a:t>1 </a:t>
            </a:r>
            <a:r>
              <a:rPr lang="en-GB" dirty="0" err="1"/>
              <a:t>adatforrás</a:t>
            </a:r>
            <a:r>
              <a:rPr lang="en-GB" dirty="0"/>
              <a:t>_ </a:t>
            </a:r>
            <a:r>
              <a:rPr lang="en-GB" dirty="0" err="1"/>
              <a:t>küldött</a:t>
            </a:r>
            <a:r>
              <a:rPr lang="en-GB" dirty="0"/>
              <a:t> </a:t>
            </a:r>
            <a:r>
              <a:rPr lang="en-GB" dirty="0" err="1"/>
              <a:t>udp</a:t>
            </a:r>
            <a:r>
              <a:rPr lang="en-GB" dirty="0"/>
              <a:t> </a:t>
            </a:r>
            <a:r>
              <a:rPr lang="en-GB" dirty="0" err="1"/>
              <a:t>üzenetek</a:t>
            </a:r>
            <a:endParaRPr lang="en-GB" dirty="0"/>
          </a:p>
          <a:p>
            <a:r>
              <a:rPr lang="en-GB" dirty="0"/>
              <a:t>2 </a:t>
            </a:r>
            <a:r>
              <a:rPr lang="en-GB" dirty="0" err="1"/>
              <a:t>gyűjtés</a:t>
            </a:r>
            <a:r>
              <a:rPr lang="en-GB" dirty="0"/>
              <a:t> </a:t>
            </a:r>
            <a:r>
              <a:rPr lang="en-GB" dirty="0" err="1"/>
              <a:t>és</a:t>
            </a:r>
            <a:r>
              <a:rPr lang="en-GB" dirty="0"/>
              <a:t> </a:t>
            </a:r>
            <a:r>
              <a:rPr lang="en-GB" dirty="0" err="1"/>
              <a:t>tárolás</a:t>
            </a:r>
            <a:r>
              <a:rPr lang="en-GB" dirty="0"/>
              <a:t>:  exporter + Prometheus</a:t>
            </a:r>
          </a:p>
          <a:p>
            <a:r>
              <a:rPr lang="en-GB" dirty="0"/>
              <a:t>3 </a:t>
            </a:r>
            <a:r>
              <a:rPr lang="en-GB" dirty="0" err="1"/>
              <a:t>Analitika</a:t>
            </a:r>
            <a:r>
              <a:rPr lang="en-GB" dirty="0"/>
              <a:t>: </a:t>
            </a:r>
            <a:r>
              <a:rPr lang="en-GB" dirty="0" err="1"/>
              <a:t>topológia</a:t>
            </a:r>
            <a:r>
              <a:rPr lang="en-GB" dirty="0"/>
              <a:t> </a:t>
            </a:r>
            <a:r>
              <a:rPr lang="en-GB" dirty="0" err="1"/>
              <a:t>vizualizáció</a:t>
            </a:r>
            <a:r>
              <a:rPr lang="en-GB" dirty="0"/>
              <a:t> </a:t>
            </a:r>
            <a:r>
              <a:rPr lang="en-GB" dirty="0" err="1"/>
              <a:t>és</a:t>
            </a:r>
            <a:r>
              <a:rPr lang="en-GB" dirty="0"/>
              <a:t> </a:t>
            </a:r>
            <a:r>
              <a:rPr lang="en-GB" dirty="0" err="1"/>
              <a:t>előrejelző</a:t>
            </a:r>
            <a:r>
              <a:rPr lang="en-GB" dirty="0"/>
              <a:t> </a:t>
            </a:r>
            <a:r>
              <a:rPr lang="en-GB" dirty="0" err="1"/>
              <a:t>szolgáltatás</a:t>
            </a:r>
            <a:endParaRPr lang="en-GB" dirty="0"/>
          </a:p>
          <a:p>
            <a:r>
              <a:rPr lang="en-GB" dirty="0"/>
              <a:t>4. </a:t>
            </a:r>
            <a:r>
              <a:rPr lang="en-GB" dirty="0" err="1"/>
              <a:t>prezentáció</a:t>
            </a:r>
            <a:r>
              <a:rPr lang="en-GB" dirty="0"/>
              <a:t>: </a:t>
            </a:r>
            <a:r>
              <a:rPr lang="en-GB" dirty="0" err="1"/>
              <a:t>összes</a:t>
            </a:r>
            <a:r>
              <a:rPr lang="en-GB" dirty="0"/>
              <a:t> </a:t>
            </a:r>
            <a:r>
              <a:rPr lang="en-GB" dirty="0" err="1"/>
              <a:t>adat</a:t>
            </a:r>
            <a:r>
              <a:rPr lang="en-GB" dirty="0"/>
              <a:t> </a:t>
            </a:r>
            <a:r>
              <a:rPr lang="en-GB" dirty="0" err="1"/>
              <a:t>megtekinthető</a:t>
            </a:r>
            <a:endParaRPr lang="en-GB" dirty="0"/>
          </a:p>
          <a:p>
            <a:endParaRPr lang="en-GB" dirty="0"/>
          </a:p>
          <a:p>
            <a:r>
              <a:rPr lang="en-GB" dirty="0"/>
              <a:t>A </a:t>
            </a:r>
            <a:r>
              <a:rPr lang="en-GB" dirty="0" err="1"/>
              <a:t>rendszer</a:t>
            </a:r>
            <a:r>
              <a:rPr lang="en-GB" dirty="0"/>
              <a:t> </a:t>
            </a:r>
            <a:r>
              <a:rPr lang="en-GB" dirty="0" err="1"/>
              <a:t>mikroszolgáltatás</a:t>
            </a:r>
            <a:r>
              <a:rPr lang="en-GB" dirty="0"/>
              <a:t> </a:t>
            </a:r>
            <a:r>
              <a:rPr lang="en-GB" dirty="0" err="1"/>
              <a:t>alapú</a:t>
            </a:r>
            <a:r>
              <a:rPr lang="en-GB" dirty="0"/>
              <a:t>, docker </a:t>
            </a:r>
            <a:r>
              <a:rPr lang="en-GB" dirty="0" err="1"/>
              <a:t>konténerek</a:t>
            </a:r>
            <a:r>
              <a:rPr lang="en-GB" dirty="0"/>
              <a:t> </a:t>
            </a:r>
            <a:r>
              <a:rPr lang="en-GB" dirty="0" err="1"/>
              <a:t>segítségével</a:t>
            </a:r>
            <a:r>
              <a:rPr lang="en-GB" dirty="0"/>
              <a:t>. A </a:t>
            </a:r>
            <a:r>
              <a:rPr lang="en-GB" dirty="0" err="1"/>
              <a:t>kód</a:t>
            </a:r>
            <a:r>
              <a:rPr lang="en-GB" dirty="0"/>
              <a:t> </a:t>
            </a:r>
            <a:r>
              <a:rPr lang="en-GB" dirty="0" err="1"/>
              <a:t>pedig</a:t>
            </a:r>
            <a:r>
              <a:rPr lang="en-GB" dirty="0"/>
              <a:t> python </a:t>
            </a:r>
            <a:r>
              <a:rPr lang="en-GB" dirty="0" err="1"/>
              <a:t>nyelven</a:t>
            </a:r>
            <a:r>
              <a:rPr lang="en-GB" dirty="0"/>
              <a:t> </a:t>
            </a:r>
            <a:r>
              <a:rPr lang="en-GB" dirty="0" err="1"/>
              <a:t>íródott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63AB41-647A-F4E0-20E5-C6DA6D2A99E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7A7B86-5212-234A-99C1-37AA061A5B29}" type="slidenum">
              <a:rPr lang="en-CH" smtClean="0"/>
              <a:t>6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5214361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A0A5E2-2850-DD03-9532-DC34D224D2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E5753FF-F505-3285-0571-DD6F6D18C8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D83AC52-CD21-C456-904C-B1FCE1E9FD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Vizualizálni</a:t>
            </a:r>
            <a:r>
              <a:rPr lang="en-GB" dirty="0"/>
              <a:t> a </a:t>
            </a:r>
            <a:r>
              <a:rPr lang="en-GB" dirty="0" err="1"/>
              <a:t>folyamatot</a:t>
            </a:r>
            <a:endParaRPr lang="en-GB" dirty="0"/>
          </a:p>
          <a:p>
            <a:r>
              <a:rPr lang="en-GB" dirty="0" err="1"/>
              <a:t>Először</a:t>
            </a:r>
            <a:r>
              <a:rPr lang="en-GB" dirty="0"/>
              <a:t> a node-ok edge1, edge2 </a:t>
            </a:r>
            <a:r>
              <a:rPr lang="en-GB" dirty="0" err="1"/>
              <a:t>stb</a:t>
            </a:r>
            <a:r>
              <a:rPr lang="en-GB" dirty="0"/>
              <a:t> </a:t>
            </a:r>
            <a:r>
              <a:rPr lang="en-GB" dirty="0" err="1"/>
              <a:t>küldik</a:t>
            </a:r>
            <a:r>
              <a:rPr lang="en-GB" dirty="0"/>
              <a:t> </a:t>
            </a:r>
            <a:r>
              <a:rPr lang="en-GB" dirty="0" err="1"/>
              <a:t>az</a:t>
            </a:r>
            <a:r>
              <a:rPr lang="en-GB" dirty="0"/>
              <a:t> </a:t>
            </a:r>
            <a:r>
              <a:rPr lang="en-GB" dirty="0" err="1"/>
              <a:t>adatokat</a:t>
            </a:r>
            <a:r>
              <a:rPr lang="en-GB" dirty="0"/>
              <a:t> </a:t>
            </a:r>
            <a:r>
              <a:rPr lang="en-GB" dirty="0" err="1"/>
              <a:t>egy</a:t>
            </a:r>
            <a:r>
              <a:rPr lang="en-GB" dirty="0"/>
              <a:t> </a:t>
            </a:r>
            <a:r>
              <a:rPr lang="en-GB" dirty="0" err="1"/>
              <a:t>központi</a:t>
            </a:r>
            <a:r>
              <a:rPr lang="en-GB" dirty="0"/>
              <a:t> </a:t>
            </a:r>
            <a:r>
              <a:rPr lang="en-GB" dirty="0" err="1"/>
              <a:t>helyre</a:t>
            </a:r>
            <a:r>
              <a:rPr lang="en-GB" dirty="0"/>
              <a:t> </a:t>
            </a:r>
            <a:r>
              <a:rPr lang="en-GB" dirty="0" err="1"/>
              <a:t>ahol</a:t>
            </a:r>
            <a:r>
              <a:rPr lang="en-GB" dirty="0"/>
              <a:t> </a:t>
            </a:r>
            <a:r>
              <a:rPr lang="en-GB" dirty="0" err="1"/>
              <a:t>az</a:t>
            </a:r>
            <a:r>
              <a:rPr lang="en-GB" dirty="0"/>
              <a:t> exporter </a:t>
            </a:r>
            <a:r>
              <a:rPr lang="en-GB" dirty="0" err="1"/>
              <a:t>feldolgozza</a:t>
            </a:r>
            <a:r>
              <a:rPr lang="en-GB" dirty="0"/>
              <a:t> </a:t>
            </a:r>
            <a:r>
              <a:rPr lang="en-GB" dirty="0" err="1"/>
              <a:t>ezeket</a:t>
            </a:r>
            <a:r>
              <a:rPr lang="en-GB" dirty="0"/>
              <a:t> </a:t>
            </a:r>
            <a:r>
              <a:rPr lang="en-GB" dirty="0" err="1"/>
              <a:t>és</a:t>
            </a:r>
            <a:r>
              <a:rPr lang="en-GB" dirty="0"/>
              <a:t> </a:t>
            </a:r>
            <a:r>
              <a:rPr lang="en-GB" dirty="0" err="1"/>
              <a:t>egy</a:t>
            </a:r>
            <a:r>
              <a:rPr lang="en-GB" dirty="0"/>
              <a:t> API-n </a:t>
            </a:r>
            <a:r>
              <a:rPr lang="en-GB" dirty="0" err="1"/>
              <a:t>keresztül</a:t>
            </a:r>
            <a:r>
              <a:rPr lang="en-GB" dirty="0"/>
              <a:t> </a:t>
            </a:r>
            <a:r>
              <a:rPr lang="en-GB" dirty="0" err="1"/>
              <a:t>elérhetővé</a:t>
            </a:r>
            <a:r>
              <a:rPr lang="en-GB" dirty="0"/>
              <a:t> </a:t>
            </a:r>
            <a:r>
              <a:rPr lang="en-GB" dirty="0" err="1"/>
              <a:t>teszi</a:t>
            </a:r>
            <a:r>
              <a:rPr lang="en-GB" dirty="0"/>
              <a:t> </a:t>
            </a:r>
            <a:r>
              <a:rPr lang="en-GB" dirty="0" err="1"/>
              <a:t>ezeket</a:t>
            </a:r>
            <a:r>
              <a:rPr lang="en-GB" dirty="0"/>
              <a:t> a </a:t>
            </a:r>
            <a:r>
              <a:rPr lang="en-GB" dirty="0" err="1"/>
              <a:t>prometheusnak</a:t>
            </a:r>
            <a:r>
              <a:rPr lang="en-GB" dirty="0"/>
              <a:t>, </a:t>
            </a:r>
            <a:r>
              <a:rPr lang="en-GB" dirty="0" err="1"/>
              <a:t>ezután</a:t>
            </a:r>
            <a:r>
              <a:rPr lang="en-GB" dirty="0"/>
              <a:t> a </a:t>
            </a:r>
            <a:r>
              <a:rPr lang="en-GB" dirty="0" err="1"/>
              <a:t>pomehteus</a:t>
            </a:r>
            <a:r>
              <a:rPr lang="en-GB" dirty="0"/>
              <a:t> </a:t>
            </a:r>
            <a:r>
              <a:rPr lang="en-GB" dirty="0" err="1"/>
              <a:t>bizonyos</a:t>
            </a:r>
            <a:r>
              <a:rPr lang="en-GB" dirty="0"/>
              <a:t> </a:t>
            </a:r>
            <a:r>
              <a:rPr lang="en-GB" dirty="0" err="1"/>
              <a:t>időközönként</a:t>
            </a:r>
            <a:r>
              <a:rPr lang="en-GB" dirty="0"/>
              <a:t> </a:t>
            </a:r>
            <a:r>
              <a:rPr lang="en-GB" dirty="0" err="1"/>
              <a:t>lekéri</a:t>
            </a:r>
            <a:r>
              <a:rPr lang="en-GB" dirty="0"/>
              <a:t> </a:t>
            </a:r>
            <a:r>
              <a:rPr lang="en-GB" dirty="0" err="1"/>
              <a:t>ezeket</a:t>
            </a:r>
            <a:r>
              <a:rPr lang="en-GB" dirty="0"/>
              <a:t> </a:t>
            </a:r>
            <a:r>
              <a:rPr lang="en-GB" dirty="0" err="1"/>
              <a:t>majd</a:t>
            </a:r>
            <a:r>
              <a:rPr lang="en-GB" dirty="0"/>
              <a:t> </a:t>
            </a:r>
            <a:r>
              <a:rPr lang="en-GB" dirty="0" err="1"/>
              <a:t>eltárolja</a:t>
            </a:r>
            <a:r>
              <a:rPr lang="en-GB" dirty="0"/>
              <a:t>. </a:t>
            </a:r>
            <a:r>
              <a:rPr lang="en-GB" dirty="0" err="1"/>
              <a:t>Innen</a:t>
            </a:r>
            <a:r>
              <a:rPr lang="en-GB" dirty="0"/>
              <a:t> </a:t>
            </a:r>
            <a:r>
              <a:rPr lang="en-GB" dirty="0" err="1"/>
              <a:t>kéri</a:t>
            </a:r>
            <a:r>
              <a:rPr lang="en-GB" dirty="0"/>
              <a:t> </a:t>
            </a:r>
            <a:r>
              <a:rPr lang="en-GB" dirty="0" err="1"/>
              <a:t>majd</a:t>
            </a:r>
            <a:r>
              <a:rPr lang="en-GB" dirty="0"/>
              <a:t> le </a:t>
            </a:r>
            <a:r>
              <a:rPr lang="en-GB" dirty="0" err="1"/>
              <a:t>az</a:t>
            </a:r>
            <a:r>
              <a:rPr lang="en-GB" dirty="0"/>
              <a:t> </a:t>
            </a:r>
            <a:r>
              <a:rPr lang="en-GB" dirty="0" err="1"/>
              <a:t>előrejelző</a:t>
            </a:r>
            <a:r>
              <a:rPr lang="en-GB" dirty="0"/>
              <a:t> </a:t>
            </a:r>
            <a:r>
              <a:rPr lang="en-GB" dirty="0" err="1"/>
              <a:t>modul</a:t>
            </a:r>
            <a:r>
              <a:rPr lang="en-GB" dirty="0"/>
              <a:t> </a:t>
            </a:r>
            <a:r>
              <a:rPr lang="en-GB" dirty="0" err="1"/>
              <a:t>és</a:t>
            </a:r>
            <a:r>
              <a:rPr lang="en-GB" dirty="0"/>
              <a:t> </a:t>
            </a:r>
            <a:r>
              <a:rPr lang="en-GB" dirty="0" err="1"/>
              <a:t>illeszt</a:t>
            </a:r>
            <a:r>
              <a:rPr lang="en-GB" dirty="0"/>
              <a:t> </a:t>
            </a:r>
            <a:r>
              <a:rPr lang="en-GB" dirty="0" err="1"/>
              <a:t>egy</a:t>
            </a:r>
            <a:r>
              <a:rPr lang="en-GB" dirty="0"/>
              <a:t> ARIMA </a:t>
            </a:r>
            <a:r>
              <a:rPr lang="en-GB" dirty="0" err="1"/>
              <a:t>modellt</a:t>
            </a:r>
            <a:r>
              <a:rPr lang="en-GB" dirty="0"/>
              <a:t> </a:t>
            </a:r>
            <a:r>
              <a:rPr lang="en-GB" dirty="0" err="1"/>
              <a:t>majd</a:t>
            </a:r>
            <a:r>
              <a:rPr lang="en-GB" dirty="0"/>
              <a:t> </a:t>
            </a:r>
            <a:r>
              <a:rPr lang="en-GB" dirty="0" err="1"/>
              <a:t>egy</a:t>
            </a:r>
            <a:r>
              <a:rPr lang="en-GB" dirty="0"/>
              <a:t> </a:t>
            </a:r>
            <a:r>
              <a:rPr lang="en-GB" dirty="0" err="1"/>
              <a:t>APIn</a:t>
            </a:r>
            <a:r>
              <a:rPr lang="en-GB" dirty="0"/>
              <a:t> </a:t>
            </a:r>
            <a:r>
              <a:rPr lang="en-GB" dirty="0" err="1"/>
              <a:t>szolgáltatja</a:t>
            </a:r>
            <a:r>
              <a:rPr lang="en-GB" dirty="0"/>
              <a:t> </a:t>
            </a:r>
            <a:r>
              <a:rPr lang="en-GB" dirty="0" err="1"/>
              <a:t>az</a:t>
            </a:r>
            <a:r>
              <a:rPr lang="en-GB" dirty="0"/>
              <a:t> </a:t>
            </a:r>
            <a:r>
              <a:rPr lang="en-GB" dirty="0" err="1"/>
              <a:t>eredményt</a:t>
            </a:r>
            <a:r>
              <a:rPr lang="en-GB" dirty="0"/>
              <a:t> </a:t>
            </a:r>
            <a:r>
              <a:rPr lang="en-GB" dirty="0" err="1"/>
              <a:t>amit</a:t>
            </a:r>
            <a:r>
              <a:rPr lang="en-GB" dirty="0"/>
              <a:t> </a:t>
            </a:r>
            <a:r>
              <a:rPr lang="en-GB" dirty="0" err="1"/>
              <a:t>az</a:t>
            </a:r>
            <a:r>
              <a:rPr lang="en-GB" dirty="0"/>
              <a:t> </a:t>
            </a:r>
            <a:r>
              <a:rPr lang="en-GB" dirty="0" err="1"/>
              <a:t>adatb</a:t>
            </a:r>
            <a:r>
              <a:rPr lang="en-GB" dirty="0"/>
              <a:t> </a:t>
            </a:r>
            <a:r>
              <a:rPr lang="en-GB" dirty="0" err="1"/>
              <a:t>behúz</a:t>
            </a:r>
            <a:r>
              <a:rPr lang="en-GB" dirty="0"/>
              <a:t>. </a:t>
            </a:r>
            <a:r>
              <a:rPr lang="en-GB" dirty="0" err="1"/>
              <a:t>Emellett</a:t>
            </a:r>
            <a:r>
              <a:rPr lang="en-GB" dirty="0"/>
              <a:t> a </a:t>
            </a:r>
            <a:r>
              <a:rPr lang="en-GB" dirty="0" err="1"/>
              <a:t>topológia</a:t>
            </a:r>
            <a:r>
              <a:rPr lang="en-GB" dirty="0"/>
              <a:t> </a:t>
            </a:r>
            <a:r>
              <a:rPr lang="en-GB" dirty="0" err="1"/>
              <a:t>modulnak</a:t>
            </a:r>
            <a:r>
              <a:rPr lang="en-GB" dirty="0"/>
              <a:t> </a:t>
            </a:r>
            <a:r>
              <a:rPr lang="en-GB" dirty="0" err="1"/>
              <a:t>fel</a:t>
            </a:r>
            <a:r>
              <a:rPr lang="en-GB" dirty="0"/>
              <a:t> </a:t>
            </a:r>
            <a:r>
              <a:rPr lang="en-GB" dirty="0" err="1"/>
              <a:t>kell</a:t>
            </a:r>
            <a:r>
              <a:rPr lang="en-GB" dirty="0"/>
              <a:t> </a:t>
            </a:r>
            <a:r>
              <a:rPr lang="en-GB" dirty="0" err="1"/>
              <a:t>tölteni</a:t>
            </a:r>
            <a:r>
              <a:rPr lang="en-GB" dirty="0"/>
              <a:t> a </a:t>
            </a:r>
            <a:r>
              <a:rPr lang="en-GB" dirty="0" err="1"/>
              <a:t>hálózatot</a:t>
            </a:r>
            <a:r>
              <a:rPr lang="en-GB" dirty="0"/>
              <a:t> </a:t>
            </a:r>
            <a:r>
              <a:rPr lang="en-GB" dirty="0" err="1"/>
              <a:t>leíró</a:t>
            </a:r>
            <a:r>
              <a:rPr lang="en-GB" dirty="0"/>
              <a:t> </a:t>
            </a:r>
            <a:r>
              <a:rPr lang="en-GB" dirty="0" err="1"/>
              <a:t>mininet</a:t>
            </a:r>
            <a:r>
              <a:rPr lang="en-GB" dirty="0"/>
              <a:t> filet </a:t>
            </a:r>
            <a:r>
              <a:rPr lang="en-GB" dirty="0" err="1"/>
              <a:t>ami</a:t>
            </a:r>
            <a:r>
              <a:rPr lang="en-GB" dirty="0"/>
              <a:t> </a:t>
            </a:r>
            <a:r>
              <a:rPr lang="en-GB" dirty="0" err="1"/>
              <a:t>egy</a:t>
            </a:r>
            <a:r>
              <a:rPr lang="en-GB" dirty="0"/>
              <a:t> </a:t>
            </a:r>
            <a:r>
              <a:rPr lang="en-GB" dirty="0" err="1"/>
              <a:t>ábrát</a:t>
            </a:r>
            <a:r>
              <a:rPr lang="en-GB" dirty="0"/>
              <a:t> </a:t>
            </a:r>
            <a:r>
              <a:rPr lang="en-GB" dirty="0" err="1"/>
              <a:t>generált</a:t>
            </a:r>
            <a:r>
              <a:rPr lang="en-GB" dirty="0"/>
              <a:t> a </a:t>
            </a:r>
            <a:r>
              <a:rPr lang="en-GB" dirty="0" err="1"/>
              <a:t>graphviz</a:t>
            </a:r>
            <a:r>
              <a:rPr lang="en-GB" dirty="0"/>
              <a:t> python </a:t>
            </a:r>
            <a:r>
              <a:rPr lang="en-GB" dirty="0" err="1"/>
              <a:t>könyvtár</a:t>
            </a:r>
            <a:r>
              <a:rPr lang="en-GB" dirty="0"/>
              <a:t> </a:t>
            </a:r>
            <a:r>
              <a:rPr lang="en-GB" dirty="0" err="1"/>
              <a:t>segítségével</a:t>
            </a:r>
            <a:r>
              <a:rPr lang="en-GB" dirty="0"/>
              <a:t> </a:t>
            </a:r>
            <a:r>
              <a:rPr lang="en-GB" dirty="0" err="1"/>
              <a:t>és</a:t>
            </a:r>
            <a:r>
              <a:rPr lang="en-GB" dirty="0"/>
              <a:t> </a:t>
            </a:r>
            <a:r>
              <a:rPr lang="en-GB" dirty="0" err="1"/>
              <a:t>ezt</a:t>
            </a:r>
            <a:r>
              <a:rPr lang="en-GB" dirty="0"/>
              <a:t> </a:t>
            </a:r>
            <a:r>
              <a:rPr lang="en-GB" dirty="0" err="1"/>
              <a:t>szolgáltatja</a:t>
            </a:r>
            <a:r>
              <a:rPr lang="en-GB" dirty="0"/>
              <a:t> API-n </a:t>
            </a:r>
            <a:r>
              <a:rPr lang="en-GB" dirty="0" err="1"/>
              <a:t>kerezstül</a:t>
            </a:r>
            <a:r>
              <a:rPr lang="en-GB" dirty="0"/>
              <a:t>. </a:t>
            </a:r>
            <a:r>
              <a:rPr lang="en-GB" dirty="0" err="1"/>
              <a:t>Végül</a:t>
            </a:r>
            <a:r>
              <a:rPr lang="en-GB" dirty="0"/>
              <a:t> a Grafana mind a </a:t>
            </a:r>
            <a:r>
              <a:rPr lang="en-GB" dirty="0" err="1"/>
              <a:t>prometehusból</a:t>
            </a:r>
            <a:r>
              <a:rPr lang="en-GB" dirty="0"/>
              <a:t> mind a </a:t>
            </a:r>
            <a:r>
              <a:rPr lang="en-GB" dirty="0" err="1"/>
              <a:t>topológia</a:t>
            </a:r>
            <a:r>
              <a:rPr lang="en-GB" dirty="0"/>
              <a:t> </a:t>
            </a:r>
            <a:r>
              <a:rPr lang="en-GB" dirty="0" err="1"/>
              <a:t>modulból</a:t>
            </a:r>
            <a:r>
              <a:rPr lang="en-GB" dirty="0"/>
              <a:t> </a:t>
            </a:r>
            <a:r>
              <a:rPr lang="en-GB" dirty="0" err="1"/>
              <a:t>lekéri</a:t>
            </a:r>
            <a:r>
              <a:rPr lang="en-GB" dirty="0"/>
              <a:t> </a:t>
            </a:r>
            <a:r>
              <a:rPr lang="en-GB" dirty="0" err="1"/>
              <a:t>az</a:t>
            </a:r>
            <a:r>
              <a:rPr lang="en-GB" dirty="0"/>
              <a:t> </a:t>
            </a:r>
            <a:r>
              <a:rPr lang="en-GB" dirty="0" err="1"/>
              <a:t>adatokat</a:t>
            </a:r>
            <a:r>
              <a:rPr lang="en-GB" dirty="0"/>
              <a:t> </a:t>
            </a:r>
            <a:r>
              <a:rPr lang="en-GB" dirty="0" err="1"/>
              <a:t>és</a:t>
            </a:r>
            <a:r>
              <a:rPr lang="en-GB" dirty="0"/>
              <a:t> </a:t>
            </a:r>
            <a:r>
              <a:rPr lang="en-GB" dirty="0" err="1"/>
              <a:t>különböző</a:t>
            </a:r>
            <a:r>
              <a:rPr lang="en-GB" dirty="0"/>
              <a:t> </a:t>
            </a:r>
            <a:r>
              <a:rPr lang="en-GB" dirty="0" err="1"/>
              <a:t>dashboardokon</a:t>
            </a:r>
            <a:r>
              <a:rPr lang="en-GB" dirty="0"/>
              <a:t> </a:t>
            </a:r>
            <a:r>
              <a:rPr lang="en-GB" dirty="0" err="1"/>
              <a:t>keresztül</a:t>
            </a:r>
            <a:r>
              <a:rPr lang="en-GB" dirty="0"/>
              <a:t> </a:t>
            </a:r>
            <a:r>
              <a:rPr lang="en-GB" dirty="0" err="1"/>
              <a:t>szolgáltatja</a:t>
            </a:r>
            <a:r>
              <a:rPr lang="en-GB" dirty="0"/>
              <a:t> </a:t>
            </a:r>
            <a:r>
              <a:rPr lang="en-GB" dirty="0" err="1"/>
              <a:t>azt</a:t>
            </a:r>
            <a:r>
              <a:rPr lang="en-GB" dirty="0"/>
              <a:t> a </a:t>
            </a:r>
            <a:r>
              <a:rPr lang="en-GB" dirty="0" err="1"/>
              <a:t>hálózat</a:t>
            </a:r>
            <a:r>
              <a:rPr lang="en-GB" dirty="0"/>
              <a:t> </a:t>
            </a:r>
            <a:r>
              <a:rPr lang="en-GB" dirty="0" err="1"/>
              <a:t>menedszer</a:t>
            </a:r>
            <a:r>
              <a:rPr lang="en-GB" dirty="0"/>
              <a:t> </a:t>
            </a:r>
            <a:r>
              <a:rPr lang="en-GB" dirty="0" err="1"/>
              <a:t>számára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6977D3-0F06-C3DF-34DB-8F55559633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7A7B86-5212-234A-99C1-37AA061A5B29}" type="slidenum">
              <a:rPr lang="en-CH" smtClean="0"/>
              <a:t>7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9028571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30EEAF-BC65-A1DD-E5D1-AE31F8CEA7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DAB7F99-E900-4EE9-0B52-3FE5C85C6F7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3333D46-6A12-6B82-AC2A-1BA8B17D8B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Három</a:t>
            </a:r>
            <a:r>
              <a:rPr lang="en-GB" dirty="0"/>
              <a:t> </a:t>
            </a:r>
            <a:r>
              <a:rPr lang="en-GB" dirty="0" err="1"/>
              <a:t>kulcsfontosságú</a:t>
            </a:r>
            <a:r>
              <a:rPr lang="en-GB" dirty="0"/>
              <a:t> </a:t>
            </a:r>
            <a:r>
              <a:rPr lang="en-GB" dirty="0" err="1"/>
              <a:t>komponens</a:t>
            </a:r>
            <a:r>
              <a:rPr lang="en-GB" dirty="0"/>
              <a:t> van a </a:t>
            </a:r>
            <a:r>
              <a:rPr lang="en-GB" dirty="0" err="1"/>
              <a:t>rendzserben</a:t>
            </a:r>
            <a:r>
              <a:rPr lang="en-GB" dirty="0"/>
              <a:t> </a:t>
            </a:r>
            <a:r>
              <a:rPr lang="en-GB" dirty="0" err="1"/>
              <a:t>ezeket</a:t>
            </a:r>
            <a:r>
              <a:rPr lang="en-GB" dirty="0"/>
              <a:t> </a:t>
            </a:r>
            <a:r>
              <a:rPr lang="en-GB" dirty="0" err="1"/>
              <a:t>szertném</a:t>
            </a:r>
            <a:r>
              <a:rPr lang="en-GB" dirty="0"/>
              <a:t> </a:t>
            </a:r>
            <a:r>
              <a:rPr lang="en-GB" dirty="0" err="1"/>
              <a:t>kiemelni</a:t>
            </a:r>
            <a:r>
              <a:rPr lang="en-GB" dirty="0"/>
              <a:t>, </a:t>
            </a:r>
          </a:p>
          <a:p>
            <a:r>
              <a:rPr lang="en-GB" dirty="0" err="1"/>
              <a:t>az</a:t>
            </a:r>
            <a:r>
              <a:rPr lang="en-GB" dirty="0"/>
              <a:t> </a:t>
            </a:r>
            <a:r>
              <a:rPr lang="en-GB" dirty="0" err="1"/>
              <a:t>egyik</a:t>
            </a:r>
            <a:r>
              <a:rPr lang="en-GB" dirty="0"/>
              <a:t> a </a:t>
            </a:r>
            <a:r>
              <a:rPr lang="en-GB" dirty="0" err="1"/>
              <a:t>központi</a:t>
            </a:r>
            <a:r>
              <a:rPr lang="en-GB" dirty="0"/>
              <a:t> </a:t>
            </a:r>
            <a:r>
              <a:rPr lang="en-GB" dirty="0" err="1"/>
              <a:t>csompóonmton</a:t>
            </a:r>
            <a:r>
              <a:rPr lang="en-GB" dirty="0"/>
              <a:t> </a:t>
            </a:r>
            <a:r>
              <a:rPr lang="en-GB" dirty="0" err="1"/>
              <a:t>futó</a:t>
            </a:r>
            <a:r>
              <a:rPr lang="en-GB" dirty="0"/>
              <a:t> </a:t>
            </a:r>
            <a:r>
              <a:rPr lang="en-GB" dirty="0" err="1"/>
              <a:t>fogadó</a:t>
            </a:r>
            <a:r>
              <a:rPr lang="en-GB" dirty="0"/>
              <a:t> </a:t>
            </a:r>
            <a:r>
              <a:rPr lang="en-GB" dirty="0" err="1"/>
              <a:t>és</a:t>
            </a:r>
            <a:r>
              <a:rPr lang="en-GB" dirty="0"/>
              <a:t> </a:t>
            </a:r>
            <a:r>
              <a:rPr lang="en-GB" dirty="0" err="1"/>
              <a:t>exportáló</a:t>
            </a:r>
            <a:r>
              <a:rPr lang="en-GB" dirty="0"/>
              <a:t> </a:t>
            </a:r>
            <a:r>
              <a:rPr lang="en-GB" dirty="0" err="1"/>
              <a:t>aminek</a:t>
            </a:r>
            <a:r>
              <a:rPr lang="en-GB" dirty="0"/>
              <a:t> a </a:t>
            </a:r>
            <a:r>
              <a:rPr lang="en-GB" dirty="0" err="1"/>
              <a:t>feladata</a:t>
            </a:r>
            <a:r>
              <a:rPr lang="en-GB" dirty="0"/>
              <a:t> ..</a:t>
            </a:r>
          </a:p>
          <a:p>
            <a:r>
              <a:rPr lang="en-GB" dirty="0"/>
              <a:t>A </a:t>
            </a:r>
            <a:r>
              <a:rPr lang="en-GB" dirty="0" err="1"/>
              <a:t>második</a:t>
            </a:r>
            <a:r>
              <a:rPr lang="en-GB" dirty="0"/>
              <a:t> </a:t>
            </a:r>
            <a:r>
              <a:rPr lang="en-GB" dirty="0" err="1"/>
              <a:t>az</a:t>
            </a:r>
            <a:r>
              <a:rPr lang="en-GB" dirty="0"/>
              <a:t> </a:t>
            </a:r>
            <a:r>
              <a:rPr lang="en-GB" dirty="0" err="1"/>
              <a:t>elsőrejelző</a:t>
            </a:r>
            <a:r>
              <a:rPr lang="en-GB" dirty="0"/>
              <a:t> </a:t>
            </a:r>
            <a:r>
              <a:rPr lang="en-GB" dirty="0" err="1"/>
              <a:t>szolgáltatás</a:t>
            </a:r>
            <a:r>
              <a:rPr lang="en-GB" dirty="0"/>
              <a:t> </a:t>
            </a:r>
            <a:r>
              <a:rPr lang="en-GB" dirty="0" err="1"/>
              <a:t>ami</a:t>
            </a:r>
            <a:r>
              <a:rPr lang="en-GB" dirty="0"/>
              <a:t> ARIMA-t </a:t>
            </a:r>
            <a:r>
              <a:rPr lang="en-GB" dirty="0" err="1"/>
              <a:t>használ</a:t>
            </a:r>
            <a:r>
              <a:rPr lang="en-GB" dirty="0"/>
              <a:t> </a:t>
            </a:r>
            <a:r>
              <a:rPr lang="en-GB" dirty="0" err="1"/>
              <a:t>stb</a:t>
            </a:r>
            <a:r>
              <a:rPr lang="en-GB" dirty="0"/>
              <a:t>..</a:t>
            </a:r>
          </a:p>
          <a:p>
            <a:r>
              <a:rPr lang="en-GB" dirty="0"/>
              <a:t>A </a:t>
            </a:r>
            <a:r>
              <a:rPr lang="en-GB" dirty="0" err="1"/>
              <a:t>harmadik</a:t>
            </a:r>
            <a:r>
              <a:rPr lang="en-GB" dirty="0"/>
              <a:t> </a:t>
            </a:r>
            <a:r>
              <a:rPr lang="en-GB" dirty="0" err="1"/>
              <a:t>pedig</a:t>
            </a:r>
            <a:r>
              <a:rPr lang="en-GB" dirty="0"/>
              <a:t> a </a:t>
            </a:r>
            <a:r>
              <a:rPr lang="en-GB" dirty="0" err="1"/>
              <a:t>topológia</a:t>
            </a:r>
            <a:r>
              <a:rPr lang="en-GB" dirty="0"/>
              <a:t> </a:t>
            </a:r>
            <a:r>
              <a:rPr lang="en-GB" dirty="0" err="1"/>
              <a:t>szolgáltatás</a:t>
            </a:r>
            <a:r>
              <a:rPr lang="en-GB" dirty="0"/>
              <a:t> …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BFBDC1-0C27-FEA8-2BDE-BBE0427909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7A7B86-5212-234A-99C1-37AA061A5B29}" type="slidenum">
              <a:rPr lang="en-CH" smtClean="0"/>
              <a:t>8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0781225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27F9BF-ED9F-FA03-11DB-D3A40920BF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2DEDF5-054D-30DF-D135-B3A970F9CEE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DC63D97-25B9-A5B5-EDC1-BC10238D08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 </a:t>
            </a:r>
            <a:r>
              <a:rPr lang="en-GB" dirty="0" err="1"/>
              <a:t>teszt</a:t>
            </a:r>
            <a:r>
              <a:rPr lang="en-GB" dirty="0"/>
              <a:t> </a:t>
            </a:r>
            <a:r>
              <a:rPr lang="en-GB" dirty="0" err="1"/>
              <a:t>környezet</a:t>
            </a:r>
            <a:r>
              <a:rPr lang="en-GB" dirty="0"/>
              <a:t> WSL </a:t>
            </a:r>
            <a:r>
              <a:rPr lang="en-GB" dirty="0" err="1"/>
              <a:t>segítségével</a:t>
            </a:r>
            <a:r>
              <a:rPr lang="en-GB" dirty="0"/>
              <a:t> </a:t>
            </a:r>
            <a:r>
              <a:rPr lang="en-GB" dirty="0" err="1"/>
              <a:t>lett</a:t>
            </a:r>
            <a:r>
              <a:rPr lang="en-GB" dirty="0"/>
              <a:t> </a:t>
            </a:r>
            <a:r>
              <a:rPr lang="en-GB" dirty="0" err="1"/>
              <a:t>kialakítva</a:t>
            </a:r>
            <a:endParaRPr lang="en-GB" dirty="0"/>
          </a:p>
          <a:p>
            <a:r>
              <a:rPr lang="en-GB" dirty="0"/>
              <a:t>A </a:t>
            </a:r>
            <a:r>
              <a:rPr lang="en-GB" dirty="0" err="1"/>
              <a:t>hálózatot</a:t>
            </a:r>
            <a:r>
              <a:rPr lang="en-GB" dirty="0"/>
              <a:t> </a:t>
            </a:r>
            <a:r>
              <a:rPr lang="en-GB" dirty="0" err="1"/>
              <a:t>mininet</a:t>
            </a:r>
            <a:r>
              <a:rPr lang="en-GB" dirty="0"/>
              <a:t> </a:t>
            </a:r>
            <a:r>
              <a:rPr lang="en-GB" dirty="0" err="1"/>
              <a:t>segíségével</a:t>
            </a:r>
            <a:r>
              <a:rPr lang="en-GB" dirty="0"/>
              <a:t> </a:t>
            </a:r>
            <a:r>
              <a:rPr lang="en-GB" dirty="0" err="1"/>
              <a:t>szimulálom</a:t>
            </a:r>
            <a:endParaRPr lang="en-GB" dirty="0"/>
          </a:p>
          <a:p>
            <a:r>
              <a:rPr lang="en-GB" dirty="0"/>
              <a:t>A </a:t>
            </a:r>
            <a:r>
              <a:rPr lang="en-GB" dirty="0" err="1"/>
              <a:t>szolgáltatásokat</a:t>
            </a:r>
            <a:r>
              <a:rPr lang="en-GB" dirty="0"/>
              <a:t> </a:t>
            </a:r>
            <a:r>
              <a:rPr lang="en-GB" dirty="0" err="1"/>
              <a:t>pedig</a:t>
            </a:r>
            <a:r>
              <a:rPr lang="en-GB" dirty="0"/>
              <a:t> docker </a:t>
            </a:r>
            <a:r>
              <a:rPr lang="en-GB" dirty="0" err="1"/>
              <a:t>segítségével</a:t>
            </a:r>
            <a:r>
              <a:rPr lang="en-GB" dirty="0"/>
              <a:t> </a:t>
            </a:r>
            <a:r>
              <a:rPr lang="en-GB" dirty="0" err="1"/>
              <a:t>futtatom</a:t>
            </a:r>
            <a:endParaRPr lang="en-GB" dirty="0"/>
          </a:p>
          <a:p>
            <a:r>
              <a:rPr lang="en-GB" dirty="0"/>
              <a:t>Az </a:t>
            </a:r>
            <a:r>
              <a:rPr lang="en-GB" dirty="0" err="1"/>
              <a:t>adattárolás</a:t>
            </a:r>
            <a:r>
              <a:rPr lang="en-GB" dirty="0"/>
              <a:t> </a:t>
            </a:r>
            <a:r>
              <a:rPr lang="en-GB" dirty="0" err="1"/>
              <a:t>pedig</a:t>
            </a:r>
            <a:r>
              <a:rPr lang="en-GB" dirty="0"/>
              <a:t> a docker compose </a:t>
            </a:r>
            <a:r>
              <a:rPr lang="en-GB" dirty="0" err="1"/>
              <a:t>perzisztens</a:t>
            </a:r>
            <a:r>
              <a:rPr lang="en-GB" dirty="0"/>
              <a:t> </a:t>
            </a:r>
            <a:r>
              <a:rPr lang="en-GB" dirty="0" err="1"/>
              <a:t>kötetei</a:t>
            </a:r>
            <a:r>
              <a:rPr lang="en-GB" dirty="0"/>
              <a:t> </a:t>
            </a:r>
            <a:r>
              <a:rPr lang="en-GB" dirty="0" err="1"/>
              <a:t>nyújták</a:t>
            </a: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662C08-A48D-6568-12EF-F914F138E1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7A7B86-5212-234A-99C1-37AA061A5B29}" type="slidenum">
              <a:rPr lang="en-CH" smtClean="0"/>
              <a:t>9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83010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C67BE-E6C5-3748-8A57-EAA6950DE5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hu-H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AD15F8-AF58-144B-89A0-5A86FC8BB7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hu-H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8B73B8-4699-484A-B4B1-77C3F2150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E7E81-7966-43A1-917D-187DF27B164C}" type="datetime1">
              <a:rPr lang="hu-HU" smtClean="0"/>
              <a:t>2026. 01. 08.</a:t>
            </a:fld>
            <a:endParaRPr lang="hu-H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0E8DA8-2CB2-4C42-BEF0-465674C281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B3F5AB-2011-564C-99EE-289BE9F49D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7C73F-91D2-C74D-BD19-6CBB5D1569C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940156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694427-8D26-BD4F-A857-32788A881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u-H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B17C197-6689-7642-A722-9849043D88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u-H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EB4624-5809-374D-BC62-719C4DB1DB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0612F-9BDD-48F0-991B-1EDE1336F7B9}" type="datetime1">
              <a:rPr lang="hu-HU" smtClean="0"/>
              <a:t>2026. 01. 08.</a:t>
            </a:fld>
            <a:endParaRPr lang="hu-H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D26FEF-0F8F-444C-AB94-675D2936DE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726581-8254-A84B-9F4C-1D6E415428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7C73F-91D2-C74D-BD19-6CBB5D1569C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7065403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A9EE3A4-67A1-E740-8B1F-9A31BE7D342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hu-H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4974DF-648D-8F49-9E38-03101F3C85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u-H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83D679-8186-5E4E-89FB-B954B8D02D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B09FC-1858-4E3B-A364-654DDB644686}" type="datetime1">
              <a:rPr lang="hu-HU" smtClean="0"/>
              <a:t>2026. 01. 08.</a:t>
            </a:fld>
            <a:endParaRPr lang="hu-H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8C4F7B-9F53-8241-AA0F-51AEEFD89A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6738AF-D240-4A4A-B3F6-BC6DFF06B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7C73F-91D2-C74D-BD19-6CBB5D1569C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9466563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ME 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átum helye 2">
            <a:extLst>
              <a:ext uri="{FF2B5EF4-FFF2-40B4-BE49-F238E27FC236}">
                <a16:creationId xmlns:a16="http://schemas.microsoft.com/office/drawing/2014/main" id="{AC9922F8-405F-D733-CDC7-621D6BF8BD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050F07-81CF-4267-8300-81FADDEEB995}" type="datetime1">
              <a:rPr lang="hu-HU" smtClean="0"/>
              <a:t>2026. 01. 08.</a:t>
            </a:fld>
            <a:endParaRPr lang="hu-HU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97C7C466-E4C5-2C6F-25E8-A2A3FC12B1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C0CA2BFC-C430-728B-D061-913909D1F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47842-A3DE-43E0-ADB3-B558D4C98EF0}" type="slidenum">
              <a:rPr lang="hu-HU" smtClean="0"/>
              <a:t>‹#›</a:t>
            </a:fld>
            <a:endParaRPr lang="hu-HU"/>
          </a:p>
        </p:txBody>
      </p:sp>
      <p:sp>
        <p:nvSpPr>
          <p:cNvPr id="6" name="Cím 1">
            <a:extLst>
              <a:ext uri="{FF2B5EF4-FFF2-40B4-BE49-F238E27FC236}">
                <a16:creationId xmlns:a16="http://schemas.microsoft.com/office/drawing/2014/main" id="{F01372A8-7888-3EE8-2305-ACEDB24502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8963"/>
            <a:ext cx="8877300" cy="1326974"/>
          </a:xfr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hu-HU"/>
              <a:t>Mintacím szerkesztése</a:t>
            </a:r>
          </a:p>
        </p:txBody>
      </p:sp>
      <p:pic>
        <p:nvPicPr>
          <p:cNvPr id="2" name="Kép 1" descr="A képen képernyőkép, tervezés látható&#10;&#10;Automatikusan generált leírás">
            <a:extLst>
              <a:ext uri="{FF2B5EF4-FFF2-40B4-BE49-F238E27FC236}">
                <a16:creationId xmlns:a16="http://schemas.microsoft.com/office/drawing/2014/main" id="{01D1CDED-3680-6426-E89E-88375B4EE36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5499" y="323097"/>
            <a:ext cx="2197581" cy="584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3612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átum helye 2">
            <a:extLst>
              <a:ext uri="{FF2B5EF4-FFF2-40B4-BE49-F238E27FC236}">
                <a16:creationId xmlns:a16="http://schemas.microsoft.com/office/drawing/2014/main" id="{AC9922F8-405F-D733-CDC7-621D6BF8BD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F7F85-7A32-4786-AA76-699184172D46}" type="datetime1">
              <a:rPr lang="hu-HU" smtClean="0"/>
              <a:t>2026. 01. 08.</a:t>
            </a:fld>
            <a:endParaRPr lang="hu-HU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97C7C466-E4C5-2C6F-25E8-A2A3FC12B1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C0CA2BFC-C430-728B-D061-913909D1F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47842-A3DE-43E0-ADB3-B558D4C98EF0}" type="slidenum">
              <a:rPr lang="hu-HU" smtClean="0"/>
              <a:t>‹#›</a:t>
            </a:fld>
            <a:endParaRPr lang="hu-HU"/>
          </a:p>
        </p:txBody>
      </p:sp>
      <p:sp>
        <p:nvSpPr>
          <p:cNvPr id="6" name="Cím 1">
            <a:extLst>
              <a:ext uri="{FF2B5EF4-FFF2-40B4-BE49-F238E27FC236}">
                <a16:creationId xmlns:a16="http://schemas.microsoft.com/office/drawing/2014/main" id="{F01372A8-7888-3EE8-2305-ACEDB24502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4013"/>
            <a:ext cx="8877300" cy="1326974"/>
          </a:xfr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hu-HU"/>
              <a:t>Mintacím szerkesztése</a:t>
            </a:r>
          </a:p>
        </p:txBody>
      </p:sp>
      <p:pic>
        <p:nvPicPr>
          <p:cNvPr id="2" name="Kép 1" descr="A képen képernyőkép, tervezés látható&#10;&#10;Automatikusan generált leírás">
            <a:extLst>
              <a:ext uri="{FF2B5EF4-FFF2-40B4-BE49-F238E27FC236}">
                <a16:creationId xmlns:a16="http://schemas.microsoft.com/office/drawing/2014/main" id="{72372E7F-7C68-763D-B6C7-927FD181901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5499" y="323097"/>
            <a:ext cx="2197581" cy="584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3820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églalap 6">
            <a:extLst>
              <a:ext uri="{FF2B5EF4-FFF2-40B4-BE49-F238E27FC236}">
                <a16:creationId xmlns:a16="http://schemas.microsoft.com/office/drawing/2014/main" id="{DD46F22E-80BB-75E4-EF28-98629A0431E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-72981" y="-95347"/>
            <a:ext cx="12337961" cy="7048691"/>
          </a:xfrm>
          <a:prstGeom prst="rect">
            <a:avLst/>
          </a:prstGeom>
          <a:gradFill flip="none" rotWithShape="1">
            <a:gsLst>
              <a:gs pos="0">
                <a:srgbClr val="862633">
                  <a:shade val="30000"/>
                  <a:satMod val="115000"/>
                </a:srgbClr>
              </a:gs>
              <a:gs pos="50000">
                <a:srgbClr val="862633">
                  <a:shade val="67500"/>
                  <a:satMod val="115000"/>
                </a:srgbClr>
              </a:gs>
              <a:gs pos="100000">
                <a:srgbClr val="862633">
                  <a:shade val="100000"/>
                  <a:satMod val="115000"/>
                </a:srgbClr>
              </a:gs>
            </a:gsLst>
            <a:lin ang="81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F9EEE149-96BA-44B6-F03A-AB3A98EF2BE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ctrTitle" hasCustomPrompt="1"/>
          </p:nvPr>
        </p:nvSpPr>
        <p:spPr>
          <a:xfrm>
            <a:off x="838200" y="1627678"/>
            <a:ext cx="4982705" cy="343923"/>
          </a:xfrm>
        </p:spPr>
        <p:txBody>
          <a:bodyPr anchor="b">
            <a:normAutofit/>
          </a:bodyPr>
          <a:lstStyle>
            <a:lvl1pPr algn="l">
              <a:defRPr sz="1600">
                <a:solidFill>
                  <a:schemeClr val="bg1"/>
                </a:solidFill>
              </a:defRPr>
            </a:lvl1pPr>
          </a:lstStyle>
          <a:p>
            <a:r>
              <a:rPr lang="hu-HU"/>
              <a:t>Budapesti Műszaki és Gazdaságtudományi Egyetem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8A14985E-F288-F71C-546E-C3432BF8B86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0" y="2904644"/>
            <a:ext cx="5651090" cy="455612"/>
          </a:xfrm>
        </p:spPr>
        <p:txBody>
          <a:bodyPr>
            <a:noAutofit/>
          </a:bodyPr>
          <a:lstStyle>
            <a:lvl1pPr marL="0" indent="0" algn="l">
              <a:buNone/>
              <a:defRPr sz="4000" b="1">
                <a:solidFill>
                  <a:schemeClr val="bg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Prezentáció címe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41AB0969-DE04-E0D2-7759-D39F81FB006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65721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B00A100-6CFF-42E2-9191-1221B3743821}" type="datetime1">
              <a:rPr lang="hu-HU" smtClean="0"/>
              <a:t>2026. 01. 08.</a:t>
            </a:fld>
            <a:endParaRPr lang="hu-HU"/>
          </a:p>
        </p:txBody>
      </p:sp>
      <p:pic>
        <p:nvPicPr>
          <p:cNvPr id="8" name="Kép 7" descr="A képen szöveg, kör, ablak, Betűtípus látható&#10;&#10;Automatikusan generált leírás">
            <a:extLst>
              <a:ext uri="{FF2B5EF4-FFF2-40B4-BE49-F238E27FC236}">
                <a16:creationId xmlns:a16="http://schemas.microsoft.com/office/drawing/2014/main" id="{5614E940-35FD-4702-D76F-2C539491B4F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06526" y="937647"/>
            <a:ext cx="5042357" cy="4982705"/>
          </a:xfrm>
          <a:prstGeom prst="rect">
            <a:avLst/>
          </a:prstGeom>
        </p:spPr>
      </p:pic>
      <p:cxnSp>
        <p:nvCxnSpPr>
          <p:cNvPr id="13" name="Egyenes összekötő 12">
            <a:extLst>
              <a:ext uri="{FF2B5EF4-FFF2-40B4-BE49-F238E27FC236}">
                <a16:creationId xmlns:a16="http://schemas.microsoft.com/office/drawing/2014/main" id="{F3529C7B-6A75-CF57-0E1B-A88EF6311609}"/>
              </a:ext>
            </a:extLst>
          </p:cNvPr>
          <p:cNvCxnSpPr>
            <a:cxnSpLocks/>
          </p:cNvCxnSpPr>
          <p:nvPr userDrawn="1"/>
        </p:nvCxnSpPr>
        <p:spPr>
          <a:xfrm>
            <a:off x="838200" y="6143223"/>
            <a:ext cx="5814391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Szöveg helye 14">
            <a:extLst>
              <a:ext uri="{FF2B5EF4-FFF2-40B4-BE49-F238E27FC236}">
                <a16:creationId xmlns:a16="http://schemas.microsoft.com/office/drawing/2014/main" id="{015B4D32-8B02-C87B-4FFB-FF9B33FC108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12" hasCustomPrompt="1"/>
          </p:nvPr>
        </p:nvSpPr>
        <p:spPr>
          <a:xfrm>
            <a:off x="838200" y="3694626"/>
            <a:ext cx="5651500" cy="530225"/>
          </a:xfrm>
        </p:spPr>
        <p:txBody>
          <a:bodyPr>
            <a:no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hu-HU"/>
              <a:t>Alcím</a:t>
            </a:r>
          </a:p>
        </p:txBody>
      </p:sp>
    </p:spTree>
    <p:extLst>
      <p:ext uri="{BB962C8B-B14F-4D97-AF65-F5344CB8AC3E}">
        <p14:creationId xmlns:p14="http://schemas.microsoft.com/office/powerpoint/2010/main" val="6615225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A6A295-8945-8640-A98A-F2D58BF276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u-H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8068B9-62A3-5148-8677-5F008FA179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u-H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0C0C14-1614-304F-B17F-210D7146BA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3B58B-8542-4C32-8DEF-ED69C76B008F}" type="datetime1">
              <a:rPr lang="hu-HU" smtClean="0"/>
              <a:t>2026. 01. 08.</a:t>
            </a:fld>
            <a:endParaRPr lang="hu-H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4C17AE-03C7-F347-8834-D0D03932B5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884791-FDC6-844C-BBB1-62E9140027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7C73F-91D2-C74D-BD19-6CBB5D1569C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8701382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78F829-B681-AB45-944E-1606A50667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hu-H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24880F-A933-6B48-9626-978E927A39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61175A-6247-E444-9983-DDB8C4FD6D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3263B-BF02-460D-929F-12335A98C76C}" type="datetime1">
              <a:rPr lang="hu-HU" smtClean="0"/>
              <a:t>2026. 01. 08.</a:t>
            </a:fld>
            <a:endParaRPr lang="hu-H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7986C5-387B-3E4D-8D09-6C9E9FCC77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FD1221-218F-9644-BAA1-5FAEA8E1F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7C73F-91D2-C74D-BD19-6CBB5D1569C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287720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24149-594E-F041-92E2-14811CFA5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u-H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A8C3C8-345D-B64C-9E1E-82131EE202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u-H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A0697D-501A-1547-8F5A-4B4795CCC4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u-H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944A79-9FAA-A640-8351-B029E40F7A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D6574-3953-4D16-82A5-00A569850858}" type="datetime1">
              <a:rPr lang="hu-HU" smtClean="0"/>
              <a:t>2026. 01. 08.</a:t>
            </a:fld>
            <a:endParaRPr lang="hu-H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E64126-C7B2-874E-825F-3BBEDFE03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9CD2F5-A622-694B-B4F3-B30DDA7CC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7C73F-91D2-C74D-BD19-6CBB5D1569C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1751120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EF1E43-0765-7849-A1C8-0CD0A3CCB5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u-H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3386A1-1F95-6B4F-AAB3-EC9019488D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979C0D-97B0-3042-AF75-82045D1890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u-H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5162537-A084-4E44-8BE7-98ADE0774D5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F16EC3C-5D08-C349-A068-6E0361A5FB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u-H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D2933FB-9A06-3949-B127-4B245BA44D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C3037-5C4B-4C36-82E0-9B80628BA7F3}" type="datetime1">
              <a:rPr lang="hu-HU" smtClean="0"/>
              <a:t>2026. 01. 08.</a:t>
            </a:fld>
            <a:endParaRPr lang="hu-H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BF77E61-D9BF-E748-840F-CFA2FFE6AB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40397A-855C-DB47-B3BC-9A0D5D0572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7C73F-91D2-C74D-BD19-6CBB5D1569C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8023817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A10413-298D-AA47-93BA-3CF1D6169B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u-H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56AA53C-E3E2-1148-82D5-582574861D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81BC0-9E04-47C3-9186-2DE81F4A6FA5}" type="datetime1">
              <a:rPr lang="hu-HU" smtClean="0"/>
              <a:t>2026. 01. 08.</a:t>
            </a:fld>
            <a:endParaRPr lang="hu-H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AFC8BE-4A6D-2041-BEAE-1C5884EC27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5D5C54-B50E-4248-BDBD-5759D4321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7C73F-91D2-C74D-BD19-6CBB5D1569C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7281779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102888D-A3E6-7048-A0E3-4A903781DD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46D49-C5BD-4B5F-A265-4A353B747602}" type="datetime1">
              <a:rPr lang="hu-HU" smtClean="0"/>
              <a:t>2026. 01. 08.</a:t>
            </a:fld>
            <a:endParaRPr lang="hu-H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EE1C61-C786-1340-BE74-57820AEF74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81B464-7AB4-0244-9E28-F34069D8B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7C73F-91D2-C74D-BD19-6CBB5D1569C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9771895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ECD40-8B3E-0945-A0A1-D37111F30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u-H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1F5595-B1A0-4242-86B9-3C3F715B62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u-H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684C2F-5814-9B43-B5C5-DBF4BB03EF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71FA8F-3E77-EE4B-BA4D-A7456855A5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8AA913-94DE-45A0-A233-FA68BF753A15}" type="datetime1">
              <a:rPr lang="hu-HU" smtClean="0"/>
              <a:t>2026. 01. 08.</a:t>
            </a:fld>
            <a:endParaRPr lang="hu-H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D1848A-5F08-174A-9D7B-E4EBB6ADAB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D16B12-C41C-3945-AC7B-C6EE89C5F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7C73F-91D2-C74D-BD19-6CBB5D1569C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8969109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9217AD-46FA-7348-93AF-A7F44B62F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u-H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B7931F7-A6B3-6E47-A531-42DD0F87658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1FC9BA-DC93-9F40-A1EA-9996388EFB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AC7F2E-8C3D-EE42-9CDF-D5931ADC6F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FE44E-5BB9-44F4-8CAE-70E48416E0A4}" type="datetime1">
              <a:rPr lang="hu-HU" smtClean="0"/>
              <a:t>2026. 01. 08.</a:t>
            </a:fld>
            <a:endParaRPr lang="hu-H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E6E802-0C72-F34F-8F4B-CB16F8C531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58E751-8F19-E540-8970-295D66D050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7C73F-91D2-C74D-BD19-6CBB5D1569C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6449360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55E922-E8AA-3B4D-8883-A2AD0C1610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hu-H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61CD0B-84DF-2948-BB28-CFAA173CC8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u-H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B8877D-9D7C-084D-A83D-2F754335AA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420101" y="649287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D0E8EE-BF9E-4F83-89C6-7BA52D80641A}" type="datetime1">
              <a:rPr lang="hu-HU" smtClean="0"/>
              <a:t>2026. 01. 08.</a:t>
            </a:fld>
            <a:endParaRPr lang="hu-H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83D21A-4CEA-AA49-AE45-41B962AC8F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E4FF93-BEAE-A242-BF6A-5110E30867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492875"/>
            <a:ext cx="3770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47C73F-91D2-C74D-BD19-6CBB5D1569C2}" type="slidenum">
              <a:rPr lang="hu-HU" smtClean="0"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0155684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2" r:id="rId13"/>
    <p:sldLayoutId id="2147483663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Huni_Quorum Medium BT_cracked" panose="020E0603030505020404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Huni_Quorum Medium BT_cracked" panose="020E0603030505020404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Huni_Quorum Medium BT_cracked" panose="020E0603030505020404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Huni_Quorum Medium BT_cracked" panose="020E0603030505020404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uni_Quorum Medium BT_cracked" panose="020E0603030505020404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uni_Quorum Medium BT_cracked" panose="020E0603030505020404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jpe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jpe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5">
            <a:extLst>
              <a:ext uri="{FF2B5EF4-FFF2-40B4-BE49-F238E27FC236}">
                <a16:creationId xmlns:a16="http://schemas.microsoft.com/office/drawing/2014/main" id="{26979227-9B50-0948-5346-DC87E931B96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9253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>
              <a:highlight>
                <a:srgbClr val="FF0000"/>
              </a:highlight>
            </a:endParaRPr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6110C2DA-9353-1274-8613-E6666FCC6C3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err="1">
                <a:latin typeface="Huni_Quorum Medium BT_cracked" panose="020E0603030505020404"/>
              </a:rPr>
              <a:t>Budapesti</a:t>
            </a:r>
            <a:r>
              <a:rPr lang="en-GB" dirty="0">
                <a:latin typeface="Huni_Quorum Medium BT_cracked" panose="020E0603030505020404"/>
              </a:rPr>
              <a:t> </a:t>
            </a:r>
            <a:r>
              <a:rPr lang="en-GB" dirty="0" err="1">
                <a:latin typeface="Huni_Quorum Medium BT_cracked" panose="020E0603030505020404"/>
              </a:rPr>
              <a:t>Műszaki</a:t>
            </a:r>
            <a:r>
              <a:rPr lang="en-GB" dirty="0">
                <a:latin typeface="Huni_Quorum Medium BT_cracked" panose="020E0603030505020404"/>
              </a:rPr>
              <a:t> </a:t>
            </a:r>
            <a:r>
              <a:rPr lang="en-GB" dirty="0" err="1">
                <a:latin typeface="Huni_Quorum Medium BT_cracked" panose="020E0603030505020404"/>
              </a:rPr>
              <a:t>és</a:t>
            </a:r>
            <a:r>
              <a:rPr lang="en-GB" dirty="0">
                <a:latin typeface="Huni_Quorum Medium BT_cracked" panose="020E0603030505020404"/>
              </a:rPr>
              <a:t> </a:t>
            </a:r>
            <a:r>
              <a:rPr lang="en-GB" dirty="0" err="1">
                <a:latin typeface="Huni_Quorum Medium BT_cracked" panose="020E0603030505020404"/>
              </a:rPr>
              <a:t>Gazdaságtudományi</a:t>
            </a:r>
            <a:r>
              <a:rPr lang="en-GB" dirty="0">
                <a:latin typeface="Huni_Quorum Medium BT_cracked" panose="020E0603030505020404"/>
              </a:rPr>
              <a:t> </a:t>
            </a:r>
            <a:r>
              <a:rPr lang="en-GB" dirty="0" err="1">
                <a:latin typeface="Huni_Quorum Medium BT_cracked" panose="020E0603030505020404"/>
              </a:rPr>
              <a:t>Egyetem</a:t>
            </a:r>
            <a:endParaRPr lang="en-GB" dirty="0">
              <a:latin typeface="Huni_Quorum Medium BT_cracked" panose="020E0603030505020404"/>
            </a:endParaRP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EECB4083-16EF-530A-1807-9012318D205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sz="2800">
                <a:latin typeface="Huni_Quorum Medium BT_cracked" panose="020E0603030505020404"/>
              </a:rPr>
              <a:t>TÖBBUTAS HÁLÓZATI FOLYAMOK FELÜGYELETI ADATAINAK FELDOLGOZÁSA ÉS GRAFIKUS MEGJELENÍTÉSE </a:t>
            </a:r>
            <a:endParaRPr lang="en" sz="2800" b="0" spc="300">
              <a:latin typeface="Huni_Quorum Medium BT_cracked" panose="020E0603030505020404"/>
              <a:ea typeface="Noto Sans"/>
              <a:cs typeface="Noto Sans"/>
            </a:endParaRPr>
          </a:p>
        </p:txBody>
      </p:sp>
      <p:sp>
        <p:nvSpPr>
          <p:cNvPr id="5" name="TextBox 11">
            <a:extLst>
              <a:ext uri="{FF2B5EF4-FFF2-40B4-BE49-F238E27FC236}">
                <a16:creationId xmlns:a16="http://schemas.microsoft.com/office/drawing/2014/main" id="{7C9190F8-FB0C-03F4-6184-E5FF6020713F}"/>
              </a:ext>
            </a:extLst>
          </p:cNvPr>
          <p:cNvSpPr txBox="1"/>
          <p:nvPr/>
        </p:nvSpPr>
        <p:spPr>
          <a:xfrm>
            <a:off x="771546" y="5496673"/>
            <a:ext cx="46931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pc="200">
                <a:solidFill>
                  <a:schemeClr val="bg1"/>
                </a:solidFill>
                <a:latin typeface="Huni_Quorum Medium BT_cracked" panose="020E0603030505020404" pitchFamily="34" charset="77"/>
              </a:rPr>
              <a:t>Buga Péter</a:t>
            </a:r>
          </a:p>
          <a:p>
            <a:r>
              <a:rPr lang="en-GB" spc="200" err="1">
                <a:solidFill>
                  <a:schemeClr val="bg1"/>
                </a:solidFill>
                <a:latin typeface="Huni_Quorum Medium BT_cracked" panose="020E0603030505020404" pitchFamily="34" charset="77"/>
              </a:rPr>
              <a:t>Konzulens</a:t>
            </a:r>
            <a:r>
              <a:rPr lang="en-GB" spc="200">
                <a:solidFill>
                  <a:schemeClr val="bg1"/>
                </a:solidFill>
                <a:latin typeface="Huni_Quorum Medium BT_cracked" panose="020E0603030505020404" pitchFamily="34" charset="77"/>
              </a:rPr>
              <a:t>: Dr. </a:t>
            </a:r>
            <a:r>
              <a:rPr lang="en-GB" spc="200" err="1">
                <a:solidFill>
                  <a:schemeClr val="bg1"/>
                </a:solidFill>
                <a:latin typeface="Huni_Quorum Medium BT_cracked" panose="020E0603030505020404" pitchFamily="34" charset="77"/>
              </a:rPr>
              <a:t>Maliosz</a:t>
            </a:r>
            <a:r>
              <a:rPr lang="en-GB" spc="200">
                <a:solidFill>
                  <a:schemeClr val="bg1"/>
                </a:solidFill>
                <a:latin typeface="Huni_Quorum Medium BT_cracked" panose="020E0603030505020404" pitchFamily="34" charset="77"/>
              </a:rPr>
              <a:t> </a:t>
            </a:r>
            <a:r>
              <a:rPr lang="en-GB" spc="200" err="1">
                <a:solidFill>
                  <a:schemeClr val="bg1"/>
                </a:solidFill>
                <a:latin typeface="Huni_Quorum Medium BT_cracked" panose="020E0603030505020404" pitchFamily="34" charset="77"/>
              </a:rPr>
              <a:t>Markosz</a:t>
            </a:r>
            <a:endParaRPr lang="hu-HU" spc="200">
              <a:solidFill>
                <a:schemeClr val="bg1"/>
              </a:solidFill>
              <a:latin typeface="Huni_Quorum Medium BT_cracked" panose="020E0603030505020404" pitchFamily="34" charset="77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334BAF3-FE7C-550C-7733-431B26C2545B}"/>
              </a:ext>
            </a:extLst>
          </p:cNvPr>
          <p:cNvSpPr txBox="1">
            <a:spLocks/>
          </p:cNvSpPr>
          <p:nvPr/>
        </p:nvSpPr>
        <p:spPr>
          <a:xfrm>
            <a:off x="-228175" y="6216156"/>
            <a:ext cx="4510187" cy="2844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" sz="1100" spc="200">
                <a:solidFill>
                  <a:schemeClr val="bg1">
                    <a:lumMod val="95000"/>
                  </a:schemeClr>
                </a:solidFill>
                <a:latin typeface="Montserrat Light"/>
              </a:rPr>
              <a:t>BUDAPEST—2026—0</a:t>
            </a:r>
            <a:r>
              <a:rPr lang="en-GB" sz="1100" spc="200">
                <a:solidFill>
                  <a:schemeClr val="bg1">
                    <a:lumMod val="95000"/>
                  </a:schemeClr>
                </a:solidFill>
                <a:latin typeface="Montserrat Light"/>
              </a:rPr>
              <a:t>1</a:t>
            </a:r>
            <a:r>
              <a:rPr lang="en" sz="1100" spc="200">
                <a:solidFill>
                  <a:schemeClr val="bg1">
                    <a:lumMod val="95000"/>
                  </a:schemeClr>
                </a:solidFill>
                <a:latin typeface="Montserrat Light"/>
              </a:rPr>
              <a:t>—</a:t>
            </a:r>
            <a:r>
              <a:rPr lang="hu-HU" sz="1100" spc="200">
                <a:solidFill>
                  <a:schemeClr val="bg1">
                    <a:lumMod val="95000"/>
                  </a:schemeClr>
                </a:solidFill>
                <a:latin typeface="Montserrat Light"/>
              </a:rPr>
              <a:t>0</a:t>
            </a:r>
            <a:r>
              <a:rPr lang="en" sz="1100" spc="200">
                <a:solidFill>
                  <a:schemeClr val="bg1">
                    <a:lumMod val="95000"/>
                  </a:schemeClr>
                </a:solidFill>
                <a:latin typeface="Montserrat Light"/>
              </a:rPr>
              <a:t>8</a:t>
            </a:r>
            <a:endParaRPr lang="hu-HU" sz="1100" spc="200">
              <a:solidFill>
                <a:schemeClr val="bg1">
                  <a:lumMod val="95000"/>
                </a:schemeClr>
              </a:solidFill>
              <a:latin typeface="Montserrat Light"/>
            </a:endParaRPr>
          </a:p>
        </p:txBody>
      </p:sp>
      <p:pic>
        <p:nvPicPr>
          <p:cNvPr id="17" name="Kép 16" descr="A képen Betűtípus, Grafika, embléma, szimbólum látható&#10;&#10;Előfordulhat, hogy az AI által létrehozott tartalom helytelen.">
            <a:extLst>
              <a:ext uri="{FF2B5EF4-FFF2-40B4-BE49-F238E27FC236}">
                <a16:creationId xmlns:a16="http://schemas.microsoft.com/office/drawing/2014/main" id="{21A1EB28-28CC-8E47-557E-92E8EEFF63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5778" y="3429000"/>
            <a:ext cx="3754771" cy="2852701"/>
          </a:xfrm>
          <a:prstGeom prst="rect">
            <a:avLst/>
          </a:prstGeom>
        </p:spPr>
      </p:pic>
      <p:pic>
        <p:nvPicPr>
          <p:cNvPr id="19" name="Picture 10">
            <a:extLst>
              <a:ext uri="{FF2B5EF4-FFF2-40B4-BE49-F238E27FC236}">
                <a16:creationId xmlns:a16="http://schemas.microsoft.com/office/drawing/2014/main" id="{83C2A480-D4F8-51F8-F0CC-914F5F9E7B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2024" y="531412"/>
            <a:ext cx="3025927" cy="3025927"/>
          </a:xfrm>
          <a:prstGeom prst="rect">
            <a:avLst/>
          </a:prstGeom>
        </p:spPr>
      </p:pic>
      <p:cxnSp>
        <p:nvCxnSpPr>
          <p:cNvPr id="21" name="Egyenes összekötő 20">
            <a:extLst>
              <a:ext uri="{FF2B5EF4-FFF2-40B4-BE49-F238E27FC236}">
                <a16:creationId xmlns:a16="http://schemas.microsoft.com/office/drawing/2014/main" id="{D0CEB87E-2F83-7F11-5F8E-86994E46C11E}"/>
              </a:ext>
            </a:extLst>
          </p:cNvPr>
          <p:cNvCxnSpPr>
            <a:cxnSpLocks/>
          </p:cNvCxnSpPr>
          <p:nvPr/>
        </p:nvCxnSpPr>
        <p:spPr>
          <a:xfrm>
            <a:off x="838200" y="6200098"/>
            <a:ext cx="4464269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44964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C45F49-68A4-1ED4-5117-AECB8640AE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 descr="A black and white logo&#10;&#10;AI-generated content may be incorrect.">
            <a:extLst>
              <a:ext uri="{FF2B5EF4-FFF2-40B4-BE49-F238E27FC236}">
                <a16:creationId xmlns:a16="http://schemas.microsoft.com/office/drawing/2014/main" id="{6F6F98D7-C2D7-35C0-4FD2-B0B4EB0CA0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6467" y="5972411"/>
            <a:ext cx="2144306" cy="10721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B568C71-27BC-911E-002D-51994A3B92F0}"/>
              </a:ext>
            </a:extLst>
          </p:cNvPr>
          <p:cNvSpPr txBox="1"/>
          <p:nvPr/>
        </p:nvSpPr>
        <p:spPr>
          <a:xfrm>
            <a:off x="0" y="100437"/>
            <a:ext cx="6713310" cy="36933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r>
              <a:rPr lang="en-GB" sz="900">
                <a:latin typeface="Montserrat Light" panose="00000400000000000000" pitchFamily="2" charset="0"/>
              </a:rPr>
              <a:t>TÖBBUTAS HÁLÓZATI FOLYAMOK FELÜGYELETI ADATAINAK FELDOLGOZÁSA ÉS GRAFIKUS MEGJELENÍTÉSE </a:t>
            </a:r>
            <a:endParaRPr lang="en" sz="900" spc="300">
              <a:latin typeface="Montserrat Light" panose="00000400000000000000" pitchFamily="2" charset="0"/>
              <a:ea typeface="Noto Sans"/>
              <a:cs typeface="Noto Sans"/>
            </a:endParaRPr>
          </a:p>
          <a:p>
            <a:endParaRPr lang="en-GB" sz="900">
              <a:latin typeface="Montserrat Light" panose="00000400000000000000" pitchFamily="2" charset="0"/>
            </a:endParaRPr>
          </a:p>
        </p:txBody>
      </p:sp>
      <p:sp>
        <p:nvSpPr>
          <p:cNvPr id="37" name="TextBox 10">
            <a:extLst>
              <a:ext uri="{FF2B5EF4-FFF2-40B4-BE49-F238E27FC236}">
                <a16:creationId xmlns:a16="http://schemas.microsoft.com/office/drawing/2014/main" id="{C494E9E7-39AD-4384-9104-6694C090791A}"/>
              </a:ext>
            </a:extLst>
          </p:cNvPr>
          <p:cNvSpPr txBox="1"/>
          <p:nvPr/>
        </p:nvSpPr>
        <p:spPr>
          <a:xfrm>
            <a:off x="9642979" y="54272"/>
            <a:ext cx="2549021" cy="27699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en-GB" sz="1200">
                <a:solidFill>
                  <a:schemeClr val="bg1">
                    <a:lumMod val="65000"/>
                  </a:schemeClr>
                </a:solidFill>
                <a:latin typeface="Montserrat Light" panose="00000400000000000000" pitchFamily="2" charset="0"/>
                <a:cs typeface="Arial"/>
              </a:rPr>
              <a:t>Buga Péter</a:t>
            </a:r>
            <a:r>
              <a:rPr lang="hu-HU" sz="1200">
                <a:solidFill>
                  <a:schemeClr val="bg1">
                    <a:lumMod val="65000"/>
                  </a:schemeClr>
                </a:solidFill>
                <a:latin typeface="Montserrat Light" panose="00000400000000000000" pitchFamily="2" charset="0"/>
                <a:cs typeface="Arial"/>
              </a:rPr>
              <a:t>  I    </a:t>
            </a:r>
            <a:r>
              <a:rPr lang="en-GB" sz="1200">
                <a:solidFill>
                  <a:schemeClr val="bg1">
                    <a:lumMod val="65000"/>
                  </a:schemeClr>
                </a:solidFill>
                <a:latin typeface="Montserrat Light" panose="00000400000000000000" pitchFamily="2" charset="0"/>
                <a:cs typeface="Arial"/>
              </a:rPr>
              <a:t>2026-01-08</a:t>
            </a:r>
            <a:endParaRPr lang="en-US" sz="1200">
              <a:solidFill>
                <a:schemeClr val="bg1">
                  <a:lumMod val="65000"/>
                </a:schemeClr>
              </a:solidFill>
              <a:latin typeface="Montserrat Light" panose="00000400000000000000" pitchFamily="2" charset="0"/>
              <a:ea typeface="Calibri"/>
              <a:cs typeface="Arial"/>
            </a:endParaRPr>
          </a:p>
        </p:txBody>
      </p:sp>
      <p:cxnSp>
        <p:nvCxnSpPr>
          <p:cNvPr id="18" name="Egyenes összekötő 17">
            <a:extLst>
              <a:ext uri="{FF2B5EF4-FFF2-40B4-BE49-F238E27FC236}">
                <a16:creationId xmlns:a16="http://schemas.microsoft.com/office/drawing/2014/main" id="{3332D22A-9AC3-748D-9FCD-7E7D8943728C}"/>
              </a:ext>
            </a:extLst>
          </p:cNvPr>
          <p:cNvCxnSpPr>
            <a:cxnSpLocks/>
          </p:cNvCxnSpPr>
          <p:nvPr/>
        </p:nvCxnSpPr>
        <p:spPr>
          <a:xfrm>
            <a:off x="6592824" y="210312"/>
            <a:ext cx="3333643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Cím 1">
            <a:extLst>
              <a:ext uri="{FF2B5EF4-FFF2-40B4-BE49-F238E27FC236}">
                <a16:creationId xmlns:a16="http://schemas.microsoft.com/office/drawing/2014/main" id="{A218952E-6E5E-D60B-C5F9-7E2895BCD54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657350" y="510786"/>
            <a:ext cx="8877300" cy="518380"/>
          </a:xfrm>
        </p:spPr>
        <p:txBody>
          <a:bodyPr lIns="91440" tIns="45720" rIns="91440" bIns="45720" anchor="t">
            <a:normAutofit fontScale="90000"/>
          </a:bodyPr>
          <a:lstStyle/>
          <a:p>
            <a:pPr algn="ctr"/>
            <a:r>
              <a:rPr lang="hu-HU">
                <a:latin typeface="Montserrat" panose="00000500000000000000" pitchFamily="2" charset="0"/>
              </a:rPr>
              <a:t>Felügyeleti </a:t>
            </a:r>
            <a:r>
              <a:rPr lang="hu-HU" err="1">
                <a:latin typeface="Montserrat" panose="00000500000000000000" pitchFamily="2" charset="0"/>
              </a:rPr>
              <a:t>Dashboard</a:t>
            </a:r>
            <a:r>
              <a:rPr lang="hu-HU">
                <a:latin typeface="Montserrat" panose="00000500000000000000" pitchFamily="2" charset="0"/>
              </a:rPr>
              <a:t>-ok</a:t>
            </a:r>
            <a:endParaRPr lang="en-US">
              <a:latin typeface="Montserrat" panose="00000500000000000000" pitchFamily="2" charset="0"/>
            </a:endParaRPr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142703FF-0E1D-8ADA-B14D-ED2DEB45DA09}"/>
              </a:ext>
            </a:extLst>
          </p:cNvPr>
          <p:cNvSpPr txBox="1"/>
          <p:nvPr/>
        </p:nvSpPr>
        <p:spPr>
          <a:xfrm>
            <a:off x="903920" y="1513598"/>
            <a:ext cx="35416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>
                <a:solidFill>
                  <a:srgbClr val="990033"/>
                </a:solidFill>
                <a:latin typeface="Montserrat" panose="00000500000000000000" pitchFamily="2" charset="0"/>
                <a:ea typeface="Calibri"/>
                <a:cs typeface="Calibri"/>
              </a:rPr>
              <a:t>1. </a:t>
            </a:r>
            <a:r>
              <a:rPr lang="hu-HU" b="1">
                <a:solidFill>
                  <a:srgbClr val="990033"/>
                </a:solidFill>
                <a:latin typeface="Montserrat" panose="00000500000000000000" pitchFamily="2" charset="0"/>
                <a:ea typeface="Calibri"/>
                <a:cs typeface="Calibri"/>
              </a:rPr>
              <a:t>Hálózati </a:t>
            </a:r>
            <a:r>
              <a:rPr lang="hu-HU" b="1" err="1">
                <a:solidFill>
                  <a:srgbClr val="990033"/>
                </a:solidFill>
                <a:latin typeface="Montserrat" panose="00000500000000000000" pitchFamily="2" charset="0"/>
                <a:ea typeface="Calibri"/>
                <a:cs typeface="Calibri"/>
              </a:rPr>
              <a:t>Host</a:t>
            </a:r>
            <a:r>
              <a:rPr lang="hu-HU" b="1">
                <a:solidFill>
                  <a:srgbClr val="990033"/>
                </a:solidFill>
                <a:latin typeface="Montserrat" panose="00000500000000000000" pitchFamily="2" charset="0"/>
                <a:ea typeface="Calibri"/>
                <a:cs typeface="Calibri"/>
              </a:rPr>
              <a:t> Áttekintés</a:t>
            </a:r>
            <a:endParaRPr lang="en-GB" b="1">
              <a:solidFill>
                <a:srgbClr val="990033"/>
              </a:solidFill>
              <a:latin typeface="Montserrat" panose="00000500000000000000" pitchFamily="2" charset="0"/>
              <a:ea typeface="Calibri"/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>
                <a:latin typeface="Montserrat" panose="00000500000000000000" pitchFamily="2" charset="0"/>
              </a:rPr>
              <a:t>Magas szintű összefoglaló</a:t>
            </a:r>
            <a:endParaRPr lang="en-GB">
              <a:latin typeface="Montserrat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>
                <a:latin typeface="Montserrat" panose="00000500000000000000" pitchFamily="2" charset="0"/>
              </a:rPr>
              <a:t>Push </a:t>
            </a:r>
            <a:r>
              <a:rPr lang="en-GB" err="1">
                <a:latin typeface="Montserrat" panose="00000500000000000000" pitchFamily="2" charset="0"/>
              </a:rPr>
              <a:t>üzenetek</a:t>
            </a:r>
            <a:endParaRPr lang="hu-HU">
              <a:latin typeface="Montserrat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>
                <a:latin typeface="Montserrat" panose="00000500000000000000" pitchFamily="2" charset="0"/>
              </a:rPr>
              <a:t>Gyors állapot ellenőrzés</a:t>
            </a:r>
          </a:p>
          <a:p>
            <a:pPr algn="ctr"/>
            <a:endParaRPr lang="hu-HU" b="1">
              <a:solidFill>
                <a:srgbClr val="990033"/>
              </a:solidFill>
              <a:latin typeface="Montserrat" panose="00000500000000000000" pitchFamily="2" charset="0"/>
              <a:ea typeface="Calibri"/>
              <a:cs typeface="Calibri"/>
            </a:endParaRPr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4A46979A-C847-BA75-B685-7992DBA57284}"/>
              </a:ext>
            </a:extLst>
          </p:cNvPr>
          <p:cNvSpPr txBox="1"/>
          <p:nvPr/>
        </p:nvSpPr>
        <p:spPr>
          <a:xfrm>
            <a:off x="4866470" y="2073771"/>
            <a:ext cx="3452707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>
                <a:solidFill>
                  <a:srgbClr val="990033"/>
                </a:solidFill>
                <a:latin typeface="Montserrat" panose="00000500000000000000" pitchFamily="2" charset="0"/>
                <a:ea typeface="Calibri"/>
                <a:cs typeface="Calibri"/>
              </a:rPr>
              <a:t>2. </a:t>
            </a:r>
            <a:r>
              <a:rPr lang="hu-HU" b="1">
                <a:solidFill>
                  <a:srgbClr val="990033"/>
                </a:solidFill>
                <a:latin typeface="Montserrat" panose="00000500000000000000" pitchFamily="2" charset="0"/>
                <a:ea typeface="Calibri"/>
                <a:cs typeface="Calibri"/>
              </a:rPr>
              <a:t>Hálózati</a:t>
            </a:r>
            <a:r>
              <a:rPr lang="hu-HU" b="1"/>
              <a:t> </a:t>
            </a:r>
            <a:r>
              <a:rPr lang="hu-HU" b="1" err="1">
                <a:solidFill>
                  <a:srgbClr val="990033"/>
                </a:solidFill>
                <a:latin typeface="Montserrat" panose="00000500000000000000" pitchFamily="2" charset="0"/>
                <a:ea typeface="Calibri"/>
                <a:cs typeface="Calibri"/>
              </a:rPr>
              <a:t>Host</a:t>
            </a:r>
            <a:r>
              <a:rPr lang="hu-HU" b="1">
                <a:solidFill>
                  <a:srgbClr val="990033"/>
                </a:solidFill>
                <a:latin typeface="Montserrat" panose="00000500000000000000" pitchFamily="2" charset="0"/>
                <a:ea typeface="Calibri"/>
                <a:cs typeface="Calibri"/>
              </a:rPr>
              <a:t> Részletek</a:t>
            </a:r>
            <a:endParaRPr lang="en-GB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err="1">
                <a:latin typeface="Montserrat" panose="00000500000000000000" pitchFamily="2" charset="0"/>
              </a:rPr>
              <a:t>Részletes</a:t>
            </a:r>
            <a:r>
              <a:rPr lang="en-GB">
                <a:latin typeface="Montserrat" panose="00000500000000000000" pitchFamily="2" charset="0"/>
              </a:rPr>
              <a:t> </a:t>
            </a:r>
            <a:r>
              <a:rPr lang="en-GB" err="1">
                <a:latin typeface="Montserrat" panose="00000500000000000000" pitchFamily="2" charset="0"/>
              </a:rPr>
              <a:t>metrikák</a:t>
            </a:r>
            <a:endParaRPr lang="en-GB">
              <a:latin typeface="Montserrat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err="1">
                <a:latin typeface="Montserrat" panose="00000500000000000000" pitchFamily="2" charset="0"/>
              </a:rPr>
              <a:t>Mély</a:t>
            </a:r>
            <a:r>
              <a:rPr lang="en-GB">
                <a:latin typeface="Montserrat" panose="00000500000000000000" pitchFamily="2" charset="0"/>
              </a:rPr>
              <a:t> </a:t>
            </a:r>
            <a:r>
              <a:rPr lang="en-GB" err="1">
                <a:latin typeface="Montserrat" panose="00000500000000000000" pitchFamily="2" charset="0"/>
              </a:rPr>
              <a:t>diagnosztikai</a:t>
            </a:r>
            <a:r>
              <a:rPr lang="en-GB">
                <a:latin typeface="Montserrat" panose="00000500000000000000" pitchFamily="2" charset="0"/>
              </a:rPr>
              <a:t> </a:t>
            </a:r>
            <a:r>
              <a:rPr lang="en-GB" err="1">
                <a:latin typeface="Montserrat" panose="00000500000000000000" pitchFamily="2" charset="0"/>
              </a:rPr>
              <a:t>képességek</a:t>
            </a:r>
            <a:endParaRPr lang="en-GB">
              <a:latin typeface="Montserrat" panose="00000500000000000000" pitchFamily="2" charset="0"/>
            </a:endParaRPr>
          </a:p>
          <a:p>
            <a:pPr algn="ctr"/>
            <a:endParaRPr lang="hu-HU" b="1">
              <a:solidFill>
                <a:srgbClr val="990033"/>
              </a:solidFill>
              <a:latin typeface="Montserrat" panose="00000500000000000000" pitchFamily="2" charset="0"/>
              <a:ea typeface="Calibri"/>
              <a:cs typeface="Calibri"/>
            </a:endParaRPr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75C40AFC-9020-FAC5-1DEB-4CB7519B5BD9}"/>
              </a:ext>
            </a:extLst>
          </p:cNvPr>
          <p:cNvSpPr txBox="1"/>
          <p:nvPr/>
        </p:nvSpPr>
        <p:spPr>
          <a:xfrm>
            <a:off x="903920" y="3079664"/>
            <a:ext cx="397288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rgbClr val="990033"/>
                </a:solidFill>
                <a:latin typeface="Montserrat" panose="00000500000000000000" pitchFamily="2" charset="0"/>
                <a:ea typeface="Calibri"/>
                <a:cs typeface="Calibri"/>
              </a:rPr>
              <a:t>3. </a:t>
            </a:r>
            <a:r>
              <a:rPr lang="hu-HU" b="1" dirty="0">
                <a:solidFill>
                  <a:srgbClr val="990033"/>
                </a:solidFill>
                <a:latin typeface="Montserrat" panose="00000500000000000000" pitchFamily="2" charset="0"/>
                <a:ea typeface="Calibri"/>
                <a:cs typeface="Calibri"/>
              </a:rPr>
              <a:t>Interfész Forgalom Összehasonlítás</a:t>
            </a:r>
            <a:endParaRPr lang="en-GB" b="1" dirty="0">
              <a:solidFill>
                <a:srgbClr val="990033"/>
              </a:solidFill>
              <a:latin typeface="Montserrat" panose="00000500000000000000" pitchFamily="2" charset="0"/>
              <a:ea typeface="Calibri"/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Montserrat" panose="00000500000000000000" pitchFamily="2" charset="0"/>
              </a:rPr>
              <a:t>Interface </a:t>
            </a:r>
            <a:r>
              <a:rPr lang="en-GB" dirty="0" err="1">
                <a:latin typeface="Montserrat" panose="00000500000000000000" pitchFamily="2" charset="0"/>
              </a:rPr>
              <a:t>összehasonlító</a:t>
            </a:r>
            <a:r>
              <a:rPr lang="en-GB" dirty="0">
                <a:latin typeface="Montserrat" panose="00000500000000000000" pitchFamily="2" charset="0"/>
              </a:rPr>
              <a:t> </a:t>
            </a:r>
            <a:r>
              <a:rPr lang="en-GB" dirty="0" err="1">
                <a:latin typeface="Montserrat" panose="00000500000000000000" pitchFamily="2" charset="0"/>
              </a:rPr>
              <a:t>nézet</a:t>
            </a:r>
            <a:endParaRPr lang="en-GB" dirty="0">
              <a:latin typeface="Montserrat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>
                <a:latin typeface="Montserrat" panose="00000500000000000000" pitchFamily="2" charset="0"/>
              </a:rPr>
              <a:t>Veszteségek</a:t>
            </a:r>
            <a:r>
              <a:rPr lang="en-GB" dirty="0">
                <a:latin typeface="Montserrat" panose="00000500000000000000" pitchFamily="2" charset="0"/>
              </a:rPr>
              <a:t> </a:t>
            </a:r>
            <a:r>
              <a:rPr lang="en-GB" dirty="0" err="1">
                <a:latin typeface="Montserrat" panose="00000500000000000000" pitchFamily="2" charset="0"/>
              </a:rPr>
              <a:t>vizualizációja</a:t>
            </a:r>
            <a:endParaRPr lang="en-GB" dirty="0">
              <a:latin typeface="Montserrat" panose="00000500000000000000" pitchFamily="2" charset="0"/>
            </a:endParaRPr>
          </a:p>
        </p:txBody>
      </p:sp>
      <p:sp>
        <p:nvSpPr>
          <p:cNvPr id="10" name="Szövegdoboz 9">
            <a:extLst>
              <a:ext uri="{FF2B5EF4-FFF2-40B4-BE49-F238E27FC236}">
                <a16:creationId xmlns:a16="http://schemas.microsoft.com/office/drawing/2014/main" id="{1811028C-78D4-7706-8D91-C4BDAA50E505}"/>
              </a:ext>
            </a:extLst>
          </p:cNvPr>
          <p:cNvSpPr txBox="1"/>
          <p:nvPr/>
        </p:nvSpPr>
        <p:spPr>
          <a:xfrm>
            <a:off x="4866470" y="4045565"/>
            <a:ext cx="354160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>
                <a:solidFill>
                  <a:srgbClr val="990033"/>
                </a:solidFill>
                <a:latin typeface="Montserrat" panose="00000500000000000000" pitchFamily="2" charset="0"/>
                <a:ea typeface="Calibri"/>
                <a:cs typeface="Calibri"/>
              </a:rPr>
              <a:t> 4. </a:t>
            </a:r>
            <a:r>
              <a:rPr lang="hu-HU" b="1">
                <a:solidFill>
                  <a:srgbClr val="990033"/>
                </a:solidFill>
                <a:latin typeface="Montserrat" panose="00000500000000000000" pitchFamily="2" charset="0"/>
                <a:ea typeface="Calibri"/>
                <a:cs typeface="Calibri"/>
              </a:rPr>
              <a:t>Topológia </a:t>
            </a:r>
            <a:r>
              <a:rPr lang="en-GB" b="1">
                <a:solidFill>
                  <a:srgbClr val="990033"/>
                </a:solidFill>
                <a:latin typeface="Montserrat" panose="00000500000000000000" pitchFamily="2" charset="0"/>
                <a:ea typeface="Calibri"/>
                <a:cs typeface="Calibri"/>
              </a:rPr>
              <a:t>      </a:t>
            </a:r>
            <a:r>
              <a:rPr lang="hu-HU" b="1">
                <a:solidFill>
                  <a:srgbClr val="990033"/>
                </a:solidFill>
                <a:latin typeface="Montserrat" panose="00000500000000000000" pitchFamily="2" charset="0"/>
                <a:ea typeface="Calibri"/>
                <a:cs typeface="Calibri"/>
              </a:rPr>
              <a:t>Vizualizáció</a:t>
            </a:r>
            <a:endParaRPr lang="en-GB" b="1">
              <a:solidFill>
                <a:srgbClr val="990033"/>
              </a:solidFill>
              <a:latin typeface="Montserrat" panose="00000500000000000000" pitchFamily="2" charset="0"/>
              <a:ea typeface="Calibri"/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err="1">
                <a:latin typeface="Montserrat" panose="00000500000000000000" pitchFamily="2" charset="0"/>
              </a:rPr>
              <a:t>Csomópontok</a:t>
            </a:r>
            <a:r>
              <a:rPr lang="en-GB">
                <a:latin typeface="Montserrat" panose="00000500000000000000" pitchFamily="2" charset="0"/>
              </a:rPr>
              <a:t> </a:t>
            </a:r>
            <a:r>
              <a:rPr lang="en-GB" err="1">
                <a:latin typeface="Montserrat" panose="00000500000000000000" pitchFamily="2" charset="0"/>
              </a:rPr>
              <a:t>összekötése</a:t>
            </a:r>
            <a:endParaRPr lang="en-GB">
              <a:latin typeface="Montserrat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>
                <a:latin typeface="Montserrat" panose="00000500000000000000" pitchFamily="2" charset="0"/>
              </a:rPr>
              <a:t>IP </a:t>
            </a:r>
            <a:r>
              <a:rPr lang="en-GB" err="1">
                <a:latin typeface="Montserrat" panose="00000500000000000000" pitchFamily="2" charset="0"/>
              </a:rPr>
              <a:t>címek</a:t>
            </a:r>
            <a:endParaRPr lang="hu-HU">
              <a:latin typeface="Montserrat" panose="00000500000000000000" pitchFamily="2" charset="0"/>
            </a:endParaRPr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E2EB1E8E-34DB-1BD9-61C8-E8B13FE96307}"/>
              </a:ext>
            </a:extLst>
          </p:cNvPr>
          <p:cNvSpPr txBox="1"/>
          <p:nvPr/>
        </p:nvSpPr>
        <p:spPr>
          <a:xfrm>
            <a:off x="903920" y="5309429"/>
            <a:ext cx="422095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>
                <a:solidFill>
                  <a:srgbClr val="990033"/>
                </a:solidFill>
                <a:latin typeface="Montserrat" panose="00000500000000000000" pitchFamily="2" charset="0"/>
                <a:ea typeface="Calibri"/>
                <a:cs typeface="Calibri"/>
              </a:rPr>
              <a:t>5. </a:t>
            </a:r>
            <a:r>
              <a:rPr lang="hu-HU" b="1">
                <a:solidFill>
                  <a:srgbClr val="990033"/>
                </a:solidFill>
                <a:latin typeface="Montserrat" panose="00000500000000000000" pitchFamily="2" charset="0"/>
                <a:ea typeface="Calibri"/>
                <a:cs typeface="Calibri"/>
              </a:rPr>
              <a:t>Hálózati Előrejelzések</a:t>
            </a:r>
            <a:endParaRPr lang="en-GB" b="1">
              <a:solidFill>
                <a:srgbClr val="990033"/>
              </a:solidFill>
              <a:latin typeface="Montserrat" panose="00000500000000000000" pitchFamily="2" charset="0"/>
              <a:ea typeface="Calibri"/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>
                <a:latin typeface="Montserrat" panose="00000500000000000000" pitchFamily="2" charset="0"/>
              </a:rPr>
              <a:t>ARIMA </a:t>
            </a:r>
            <a:r>
              <a:rPr lang="en-GB" err="1">
                <a:latin typeface="Montserrat" panose="00000500000000000000" pitchFamily="2" charset="0"/>
              </a:rPr>
              <a:t>előrejelzés</a:t>
            </a:r>
            <a:r>
              <a:rPr lang="en-GB">
                <a:latin typeface="Montserrat" panose="00000500000000000000" pitchFamily="2" charset="0"/>
              </a:rPr>
              <a:t> </a:t>
            </a:r>
            <a:r>
              <a:rPr lang="en-GB" err="1">
                <a:latin typeface="Montserrat" panose="00000500000000000000" pitchFamily="2" charset="0"/>
              </a:rPr>
              <a:t>átfedések</a:t>
            </a:r>
            <a:endParaRPr lang="en-GB">
              <a:latin typeface="Montserrat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err="1">
                <a:latin typeface="Montserrat" panose="00000500000000000000" pitchFamily="2" charset="0"/>
              </a:rPr>
              <a:t>Történeti</a:t>
            </a:r>
            <a:r>
              <a:rPr lang="en-GB">
                <a:latin typeface="Montserrat" panose="00000500000000000000" pitchFamily="2" charset="0"/>
              </a:rPr>
              <a:t> vs. </a:t>
            </a:r>
            <a:r>
              <a:rPr lang="en-GB" err="1">
                <a:latin typeface="Montserrat" panose="00000500000000000000" pitchFamily="2" charset="0"/>
              </a:rPr>
              <a:t>előrejelzett</a:t>
            </a:r>
            <a:r>
              <a:rPr lang="en-GB">
                <a:latin typeface="Montserrat" panose="00000500000000000000" pitchFamily="2" charset="0"/>
              </a:rPr>
              <a:t> </a:t>
            </a:r>
            <a:r>
              <a:rPr lang="en-GB" err="1">
                <a:latin typeface="Montserrat" panose="00000500000000000000" pitchFamily="2" charset="0"/>
              </a:rPr>
              <a:t>trendek</a:t>
            </a:r>
            <a:endParaRPr lang="en-GB">
              <a:latin typeface="Montserrat" panose="00000500000000000000" pitchFamily="2" charset="0"/>
            </a:endParaRPr>
          </a:p>
          <a:p>
            <a:endParaRPr lang="en-GB"/>
          </a:p>
          <a:p>
            <a:pPr algn="ctr"/>
            <a:endParaRPr lang="hu-HU" b="1">
              <a:solidFill>
                <a:srgbClr val="990033"/>
              </a:solidFill>
              <a:latin typeface="Montserrat" panose="00000500000000000000" pitchFamily="2" charset="0"/>
              <a:ea typeface="Calibri"/>
              <a:cs typeface="Calibri"/>
            </a:endParaRPr>
          </a:p>
        </p:txBody>
      </p:sp>
      <p:sp>
        <p:nvSpPr>
          <p:cNvPr id="14" name="Nyíl: lefelé mutató 13">
            <a:extLst>
              <a:ext uri="{FF2B5EF4-FFF2-40B4-BE49-F238E27FC236}">
                <a16:creationId xmlns:a16="http://schemas.microsoft.com/office/drawing/2014/main" id="{02BA1F85-F431-C506-3486-506D46E81DED}"/>
              </a:ext>
            </a:extLst>
          </p:cNvPr>
          <p:cNvSpPr/>
          <p:nvPr/>
        </p:nvSpPr>
        <p:spPr>
          <a:xfrm>
            <a:off x="9611580" y="1813560"/>
            <a:ext cx="807573" cy="3845560"/>
          </a:xfrm>
          <a:prstGeom prst="downArrow">
            <a:avLst/>
          </a:prstGeom>
          <a:solidFill>
            <a:srgbClr val="79253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Szövegdoboz 14">
            <a:extLst>
              <a:ext uri="{FF2B5EF4-FFF2-40B4-BE49-F238E27FC236}">
                <a16:creationId xmlns:a16="http://schemas.microsoft.com/office/drawing/2014/main" id="{673C43C1-1889-3206-AD11-F1FA07DBF3D0}"/>
              </a:ext>
            </a:extLst>
          </p:cNvPr>
          <p:cNvSpPr txBox="1"/>
          <p:nvPr/>
        </p:nvSpPr>
        <p:spPr>
          <a:xfrm>
            <a:off x="10191246" y="3328584"/>
            <a:ext cx="18795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err="1">
                <a:solidFill>
                  <a:srgbClr val="990033"/>
                </a:solidFill>
                <a:latin typeface="Montserrat" panose="00000500000000000000" pitchFamily="2" charset="0"/>
                <a:ea typeface="Calibri"/>
                <a:cs typeface="Calibri"/>
              </a:rPr>
              <a:t>Progresszív</a:t>
            </a:r>
            <a:r>
              <a:rPr lang="en-GB" b="1">
                <a:solidFill>
                  <a:srgbClr val="990033"/>
                </a:solidFill>
                <a:latin typeface="Montserrat" panose="00000500000000000000" pitchFamily="2" charset="0"/>
                <a:ea typeface="Calibri"/>
                <a:cs typeface="Calibri"/>
              </a:rPr>
              <a:t> </a:t>
            </a:r>
            <a:r>
              <a:rPr lang="en-GB" b="1" err="1">
                <a:solidFill>
                  <a:srgbClr val="990033"/>
                </a:solidFill>
                <a:latin typeface="Montserrat" panose="00000500000000000000" pitchFamily="2" charset="0"/>
                <a:ea typeface="Calibri"/>
                <a:cs typeface="Calibri"/>
              </a:rPr>
              <a:t>részletesség</a:t>
            </a:r>
            <a:endParaRPr lang="en-GB" b="1">
              <a:solidFill>
                <a:srgbClr val="990033"/>
              </a:solidFill>
              <a:latin typeface="Montserrat" panose="00000500000000000000" pitchFamily="2" charset="0"/>
              <a:ea typeface="Calibri"/>
              <a:cs typeface="Calibri"/>
            </a:endParaRP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5C145526-D139-7E7A-6816-4EDE03D79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7C73F-91D2-C74D-BD19-6CBB5D1569C2}" type="slidenum">
              <a:rPr lang="hu-HU" smtClean="0"/>
              <a:t>10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9426961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ADC71B-30CB-52E9-5D00-4798B174DA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 descr="A black and white logo&#10;&#10;AI-generated content may be incorrect.">
            <a:extLst>
              <a:ext uri="{FF2B5EF4-FFF2-40B4-BE49-F238E27FC236}">
                <a16:creationId xmlns:a16="http://schemas.microsoft.com/office/drawing/2014/main" id="{92FAD3EE-039E-6F9E-3DE3-DC562CD861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6467" y="5972411"/>
            <a:ext cx="2144306" cy="10721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CEEB61F-99B3-9A92-DD97-A6713C9FAF16}"/>
              </a:ext>
            </a:extLst>
          </p:cNvPr>
          <p:cNvSpPr txBox="1"/>
          <p:nvPr/>
        </p:nvSpPr>
        <p:spPr>
          <a:xfrm>
            <a:off x="0" y="100437"/>
            <a:ext cx="6713310" cy="36933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r>
              <a:rPr lang="en-GB" sz="900">
                <a:latin typeface="Montserrat Light" panose="00000400000000000000" pitchFamily="2" charset="0"/>
              </a:rPr>
              <a:t>TÖBBUTAS HÁLÓZATI FOLYAMOK FELÜGYELETI ADATAINAK FELDOLGOZÁSA ÉS GRAFIKUS MEGJELENÍTÉSE </a:t>
            </a:r>
            <a:endParaRPr lang="en" sz="900" spc="300">
              <a:latin typeface="Montserrat Light" panose="00000400000000000000" pitchFamily="2" charset="0"/>
              <a:ea typeface="Noto Sans"/>
              <a:cs typeface="Noto Sans"/>
            </a:endParaRPr>
          </a:p>
          <a:p>
            <a:endParaRPr lang="en-GB" sz="900">
              <a:latin typeface="Montserrat Light" panose="00000400000000000000" pitchFamily="2" charset="0"/>
            </a:endParaRPr>
          </a:p>
        </p:txBody>
      </p:sp>
      <p:sp>
        <p:nvSpPr>
          <p:cNvPr id="37" name="TextBox 10">
            <a:extLst>
              <a:ext uri="{FF2B5EF4-FFF2-40B4-BE49-F238E27FC236}">
                <a16:creationId xmlns:a16="http://schemas.microsoft.com/office/drawing/2014/main" id="{ECF2B85B-2A96-7731-142E-B747C6288C8B}"/>
              </a:ext>
            </a:extLst>
          </p:cNvPr>
          <p:cNvSpPr txBox="1"/>
          <p:nvPr/>
        </p:nvSpPr>
        <p:spPr>
          <a:xfrm>
            <a:off x="9642979" y="54272"/>
            <a:ext cx="2549021" cy="27699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en-GB" sz="1200">
                <a:solidFill>
                  <a:schemeClr val="bg1">
                    <a:lumMod val="65000"/>
                  </a:schemeClr>
                </a:solidFill>
                <a:latin typeface="Montserrat Light" panose="00000400000000000000" pitchFamily="2" charset="0"/>
                <a:cs typeface="Arial"/>
              </a:rPr>
              <a:t>Buga Péter</a:t>
            </a:r>
            <a:r>
              <a:rPr lang="hu-HU" sz="1200">
                <a:solidFill>
                  <a:schemeClr val="bg1">
                    <a:lumMod val="65000"/>
                  </a:schemeClr>
                </a:solidFill>
                <a:latin typeface="Montserrat Light" panose="00000400000000000000" pitchFamily="2" charset="0"/>
                <a:cs typeface="Arial"/>
              </a:rPr>
              <a:t>  I    </a:t>
            </a:r>
            <a:r>
              <a:rPr lang="en-GB" sz="1200">
                <a:solidFill>
                  <a:schemeClr val="bg1">
                    <a:lumMod val="65000"/>
                  </a:schemeClr>
                </a:solidFill>
                <a:latin typeface="Montserrat Light" panose="00000400000000000000" pitchFamily="2" charset="0"/>
                <a:cs typeface="Arial"/>
              </a:rPr>
              <a:t>2026-01-08</a:t>
            </a:r>
            <a:endParaRPr lang="en-US" sz="1200">
              <a:solidFill>
                <a:schemeClr val="bg1">
                  <a:lumMod val="65000"/>
                </a:schemeClr>
              </a:solidFill>
              <a:latin typeface="Montserrat Light" panose="00000400000000000000" pitchFamily="2" charset="0"/>
              <a:ea typeface="Calibri"/>
              <a:cs typeface="Arial"/>
            </a:endParaRPr>
          </a:p>
        </p:txBody>
      </p:sp>
      <p:cxnSp>
        <p:nvCxnSpPr>
          <p:cNvPr id="18" name="Egyenes összekötő 17">
            <a:extLst>
              <a:ext uri="{FF2B5EF4-FFF2-40B4-BE49-F238E27FC236}">
                <a16:creationId xmlns:a16="http://schemas.microsoft.com/office/drawing/2014/main" id="{0886DFCB-17E6-2E4A-F643-A78E1DC5E141}"/>
              </a:ext>
            </a:extLst>
          </p:cNvPr>
          <p:cNvCxnSpPr>
            <a:cxnSpLocks/>
          </p:cNvCxnSpPr>
          <p:nvPr/>
        </p:nvCxnSpPr>
        <p:spPr>
          <a:xfrm>
            <a:off x="6592824" y="210312"/>
            <a:ext cx="3333643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Cím 1">
            <a:extLst>
              <a:ext uri="{FF2B5EF4-FFF2-40B4-BE49-F238E27FC236}">
                <a16:creationId xmlns:a16="http://schemas.microsoft.com/office/drawing/2014/main" id="{EC8D4FD7-2277-3D98-67B7-63D2580F735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657350" y="510786"/>
            <a:ext cx="8877300" cy="518380"/>
          </a:xfrm>
        </p:spPr>
        <p:txBody>
          <a:bodyPr lIns="91440" tIns="45720" rIns="91440" bIns="45720" anchor="t">
            <a:normAutofit fontScale="90000"/>
          </a:bodyPr>
          <a:lstStyle/>
          <a:p>
            <a:pPr algn="ctr"/>
            <a:r>
              <a:rPr lang="hu-HU">
                <a:latin typeface="Montserrat" panose="00000500000000000000" pitchFamily="2" charset="0"/>
              </a:rPr>
              <a:t>ARIMA Alapú Forgalom Előrejelzés</a:t>
            </a:r>
            <a:endParaRPr lang="en-US">
              <a:latin typeface="Montserrat" panose="00000500000000000000" pitchFamily="2" charset="0"/>
            </a:endParaRPr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3A986AF5-CB19-5189-A446-5D79D2138E40}"/>
              </a:ext>
            </a:extLst>
          </p:cNvPr>
          <p:cNvSpPr txBox="1"/>
          <p:nvPr/>
        </p:nvSpPr>
        <p:spPr>
          <a:xfrm>
            <a:off x="7546017" y="5291953"/>
            <a:ext cx="44377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>
                <a:solidFill>
                  <a:srgbClr val="990033"/>
                </a:solidFill>
                <a:latin typeface="Montserrat" panose="00000500000000000000" pitchFamily="2" charset="0"/>
                <a:ea typeface="Calibri"/>
                <a:cs typeface="Calibri"/>
              </a:rPr>
              <a:t>Előrejelzés</a:t>
            </a:r>
            <a:endParaRPr lang="en-GB" b="1">
              <a:solidFill>
                <a:srgbClr val="990033"/>
              </a:solidFill>
              <a:latin typeface="Montserrat" panose="00000500000000000000" pitchFamily="2" charset="0"/>
              <a:ea typeface="Calibri"/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>
                <a:latin typeface="Montserrat" panose="00000500000000000000" pitchFamily="2" charset="0"/>
              </a:rPr>
              <a:t>5 perces </a:t>
            </a:r>
            <a:r>
              <a:rPr lang="hu-HU" err="1">
                <a:latin typeface="Montserrat" panose="00000500000000000000" pitchFamily="2" charset="0"/>
              </a:rPr>
              <a:t>előretekintő</a:t>
            </a:r>
            <a:r>
              <a:rPr lang="hu-HU">
                <a:latin typeface="Montserrat" panose="00000500000000000000" pitchFamily="2" charset="0"/>
              </a:rPr>
              <a:t> előrejelzés</a:t>
            </a:r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4297F249-CF62-F82B-57D2-AF588A338D43}"/>
              </a:ext>
            </a:extLst>
          </p:cNvPr>
          <p:cNvSpPr txBox="1"/>
          <p:nvPr/>
        </p:nvSpPr>
        <p:spPr>
          <a:xfrm>
            <a:off x="390392" y="1931907"/>
            <a:ext cx="361035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u-HU" b="1">
                <a:solidFill>
                  <a:srgbClr val="990033"/>
                </a:solidFill>
                <a:latin typeface="Montserrat" panose="00000500000000000000" pitchFamily="2" charset="0"/>
                <a:ea typeface="Calibri"/>
                <a:cs typeface="Calibri"/>
              </a:rPr>
              <a:t>Adatgyűjtés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>
                <a:latin typeface="Montserrat" panose="00000500000000000000" pitchFamily="2" charset="0"/>
              </a:rPr>
              <a:t>3 </a:t>
            </a:r>
            <a:r>
              <a:rPr lang="en-GB" err="1">
                <a:latin typeface="Montserrat" panose="00000500000000000000" pitchFamily="2" charset="0"/>
              </a:rPr>
              <a:t>órányi</a:t>
            </a:r>
            <a:r>
              <a:rPr lang="en-GB">
                <a:latin typeface="Montserrat" panose="00000500000000000000" pitchFamily="2" charset="0"/>
              </a:rPr>
              <a:t> </a:t>
            </a:r>
            <a:r>
              <a:rPr lang="hu-HU">
                <a:latin typeface="Montserrat" panose="00000500000000000000" pitchFamily="2" charset="0"/>
              </a:rPr>
              <a:t>történeti adat lekérése Prometheus-</a:t>
            </a:r>
            <a:r>
              <a:rPr lang="hu-HU" err="1">
                <a:latin typeface="Montserrat" panose="00000500000000000000" pitchFamily="2" charset="0"/>
              </a:rPr>
              <a:t>ból</a:t>
            </a:r>
            <a:endParaRPr lang="hu-HU">
              <a:latin typeface="Montserrat" panose="00000500000000000000" pitchFamily="2" charset="0"/>
            </a:endParaRPr>
          </a:p>
        </p:txBody>
      </p:sp>
      <p:sp>
        <p:nvSpPr>
          <p:cNvPr id="10" name="Szövegdoboz 9">
            <a:extLst>
              <a:ext uri="{FF2B5EF4-FFF2-40B4-BE49-F238E27FC236}">
                <a16:creationId xmlns:a16="http://schemas.microsoft.com/office/drawing/2014/main" id="{EA11A723-B8A0-55B8-4AC0-D6ED549C63C6}"/>
              </a:ext>
            </a:extLst>
          </p:cNvPr>
          <p:cNvSpPr txBox="1"/>
          <p:nvPr/>
        </p:nvSpPr>
        <p:spPr>
          <a:xfrm>
            <a:off x="5298415" y="1807030"/>
            <a:ext cx="370386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u-HU" b="1" err="1">
                <a:solidFill>
                  <a:srgbClr val="990033"/>
                </a:solidFill>
                <a:latin typeface="Montserrat" panose="00000500000000000000" pitchFamily="2" charset="0"/>
                <a:ea typeface="Calibri"/>
                <a:cs typeface="Calibri"/>
              </a:rPr>
              <a:t>Stacionaritás</a:t>
            </a:r>
            <a:r>
              <a:rPr lang="hu-HU" b="1">
                <a:solidFill>
                  <a:srgbClr val="990033"/>
                </a:solidFill>
                <a:latin typeface="Montserrat" panose="00000500000000000000" pitchFamily="2" charset="0"/>
                <a:ea typeface="Calibri"/>
                <a:cs typeface="Calibri"/>
              </a:rPr>
              <a:t> Elemzés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err="1">
                <a:latin typeface="Montserrat" panose="00000500000000000000" pitchFamily="2" charset="0"/>
              </a:rPr>
              <a:t>Stacionaritás</a:t>
            </a:r>
            <a:r>
              <a:rPr lang="en-GB">
                <a:latin typeface="Montserrat" panose="00000500000000000000" pitchFamily="2" charset="0"/>
              </a:rPr>
              <a:t> </a:t>
            </a:r>
            <a:r>
              <a:rPr lang="en-GB" err="1">
                <a:latin typeface="Montserrat" panose="00000500000000000000" pitchFamily="2" charset="0"/>
              </a:rPr>
              <a:t>tesztek</a:t>
            </a:r>
            <a:r>
              <a:rPr lang="hu-HU">
                <a:latin typeface="Montserrat" panose="00000500000000000000" pitchFamily="2" charset="0"/>
              </a:rPr>
              <a:t> </a:t>
            </a:r>
            <a:endParaRPr lang="en-GB">
              <a:latin typeface="Montserrat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>
                <a:latin typeface="Montserrat" panose="00000500000000000000" pitchFamily="2" charset="0"/>
              </a:rPr>
              <a:t>Automatikus differenciálás szükség esetén</a:t>
            </a:r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32C7AB48-7522-CBAC-1C17-372180F9E8DE}"/>
              </a:ext>
            </a:extLst>
          </p:cNvPr>
          <p:cNvSpPr txBox="1"/>
          <p:nvPr/>
        </p:nvSpPr>
        <p:spPr>
          <a:xfrm>
            <a:off x="7546017" y="3262195"/>
            <a:ext cx="443770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u-HU" b="1" dirty="0">
                <a:solidFill>
                  <a:srgbClr val="990033"/>
                </a:solidFill>
                <a:latin typeface="Montserrat" panose="00000500000000000000" pitchFamily="2" charset="0"/>
                <a:ea typeface="Calibri"/>
                <a:cs typeface="Calibri"/>
              </a:rPr>
              <a:t>Modell </a:t>
            </a:r>
            <a:r>
              <a:rPr lang="en-GB" b="1" dirty="0" err="1">
                <a:solidFill>
                  <a:srgbClr val="990033"/>
                </a:solidFill>
                <a:latin typeface="Montserrat" panose="00000500000000000000" pitchFamily="2" charset="0"/>
                <a:ea typeface="Calibri"/>
                <a:cs typeface="Calibri"/>
              </a:rPr>
              <a:t>Illesztés</a:t>
            </a:r>
            <a:endParaRPr lang="hu-HU" b="1" dirty="0">
              <a:solidFill>
                <a:srgbClr val="990033"/>
              </a:solidFill>
              <a:latin typeface="Montserrat" panose="00000500000000000000" pitchFamily="2" charset="0"/>
              <a:ea typeface="Calibri"/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>
                <a:latin typeface="Montserrat" panose="00000500000000000000" pitchFamily="2" charset="0"/>
              </a:rPr>
              <a:t>Több ARIMA paraméter tesztelése</a:t>
            </a:r>
            <a:endParaRPr lang="en-GB" dirty="0">
              <a:latin typeface="Montserrat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>
                <a:latin typeface="Montserrat" panose="00000500000000000000" pitchFamily="2" charset="0"/>
              </a:rPr>
              <a:t>Legjobb modell kiválasztása </a:t>
            </a:r>
            <a:br>
              <a:rPr lang="en-GB" dirty="0">
                <a:latin typeface="Montserrat" panose="00000500000000000000" pitchFamily="2" charset="0"/>
              </a:rPr>
            </a:br>
            <a:r>
              <a:rPr lang="en-GB" dirty="0">
                <a:latin typeface="Montserrat" panose="00000500000000000000" pitchFamily="2" charset="0"/>
              </a:rPr>
              <a:t>RMSE </a:t>
            </a:r>
            <a:r>
              <a:rPr lang="en-GB" dirty="0" err="1">
                <a:latin typeface="Montserrat" panose="00000500000000000000" pitchFamily="2" charset="0"/>
              </a:rPr>
              <a:t>alapján</a:t>
            </a:r>
            <a:r>
              <a:rPr lang="hu-HU" dirty="0">
                <a:latin typeface="Montserrat" panose="00000500000000000000" pitchFamily="2" charset="0"/>
              </a:rPr>
              <a:t>   </a:t>
            </a:r>
            <a:endParaRPr lang="en-GB" dirty="0">
              <a:latin typeface="Montserrat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>
                <a:latin typeface="Montserrat" panose="00000500000000000000" pitchFamily="2" charset="0"/>
              </a:rPr>
              <a:t>Modell metaadatok mentése</a:t>
            </a:r>
          </a:p>
        </p:txBody>
      </p:sp>
      <p:cxnSp>
        <p:nvCxnSpPr>
          <p:cNvPr id="16" name="Összekötő: görbe 15">
            <a:extLst>
              <a:ext uri="{FF2B5EF4-FFF2-40B4-BE49-F238E27FC236}">
                <a16:creationId xmlns:a16="http://schemas.microsoft.com/office/drawing/2014/main" id="{9945C0C7-7CEE-D2CD-66DA-302DD760FB61}"/>
              </a:ext>
            </a:extLst>
          </p:cNvPr>
          <p:cNvCxnSpPr>
            <a:cxnSpLocks/>
            <a:stCxn id="10" idx="3"/>
            <a:endCxn id="12" idx="0"/>
          </p:cNvCxnSpPr>
          <p:nvPr/>
        </p:nvCxnSpPr>
        <p:spPr>
          <a:xfrm>
            <a:off x="9002281" y="2407195"/>
            <a:ext cx="762588" cy="855000"/>
          </a:xfrm>
          <a:prstGeom prst="curvedConnector2">
            <a:avLst/>
          </a:prstGeom>
          <a:ln w="76200">
            <a:solidFill>
              <a:srgbClr val="79253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Összekötő: görbe 23">
            <a:extLst>
              <a:ext uri="{FF2B5EF4-FFF2-40B4-BE49-F238E27FC236}">
                <a16:creationId xmlns:a16="http://schemas.microsoft.com/office/drawing/2014/main" id="{A05D802D-3A01-A2B9-A7AB-C3AE0C8507DF}"/>
              </a:ext>
            </a:extLst>
          </p:cNvPr>
          <p:cNvCxnSpPr>
            <a:cxnSpLocks/>
            <a:stCxn id="8" idx="3"/>
            <a:endCxn id="10" idx="1"/>
          </p:cNvCxnSpPr>
          <p:nvPr/>
        </p:nvCxnSpPr>
        <p:spPr>
          <a:xfrm>
            <a:off x="4000748" y="2393572"/>
            <a:ext cx="1297667" cy="13623"/>
          </a:xfrm>
          <a:prstGeom prst="curvedConnector3">
            <a:avLst>
              <a:gd name="adj1" fmla="val 50000"/>
            </a:avLst>
          </a:prstGeom>
          <a:ln w="76200">
            <a:solidFill>
              <a:srgbClr val="79253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Összekötő: görbe 58">
            <a:extLst>
              <a:ext uri="{FF2B5EF4-FFF2-40B4-BE49-F238E27FC236}">
                <a16:creationId xmlns:a16="http://schemas.microsoft.com/office/drawing/2014/main" id="{FAC67566-87BB-8DB6-D951-6A5EB51AF6B5}"/>
              </a:ext>
            </a:extLst>
          </p:cNvPr>
          <p:cNvCxnSpPr>
            <a:cxnSpLocks/>
            <a:stCxn id="12" idx="2"/>
            <a:endCxn id="6" idx="0"/>
          </p:cNvCxnSpPr>
          <p:nvPr/>
        </p:nvCxnSpPr>
        <p:spPr>
          <a:xfrm rot="5400000">
            <a:off x="9488654" y="5015738"/>
            <a:ext cx="552430" cy="12700"/>
          </a:xfrm>
          <a:prstGeom prst="curvedConnector3">
            <a:avLst>
              <a:gd name="adj1" fmla="val 50000"/>
            </a:avLst>
          </a:prstGeom>
          <a:ln w="76200">
            <a:solidFill>
              <a:srgbClr val="79253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2" name="Kép 71">
            <a:extLst>
              <a:ext uri="{FF2B5EF4-FFF2-40B4-BE49-F238E27FC236}">
                <a16:creationId xmlns:a16="http://schemas.microsoft.com/office/drawing/2014/main" id="{F8C868E3-A6A3-76E0-B48C-6A5A1114DAD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56976" b="50038"/>
          <a:stretch>
            <a:fillRect/>
          </a:stretch>
        </p:blipFill>
        <p:spPr>
          <a:xfrm>
            <a:off x="283780" y="3757978"/>
            <a:ext cx="3366650" cy="1852219"/>
          </a:xfrm>
          <a:prstGeom prst="rect">
            <a:avLst/>
          </a:prstGeom>
          <a:ln w="38100" cap="rnd">
            <a:solidFill>
              <a:srgbClr val="792530"/>
            </a:solidFill>
          </a:ln>
        </p:spPr>
      </p:pic>
      <p:sp>
        <p:nvSpPr>
          <p:cNvPr id="3" name="Dia számának helye 2">
            <a:extLst>
              <a:ext uri="{FF2B5EF4-FFF2-40B4-BE49-F238E27FC236}">
                <a16:creationId xmlns:a16="http://schemas.microsoft.com/office/drawing/2014/main" id="{D5A41206-ACA4-8312-3B82-2CA9AF9B25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7C73F-91D2-C74D-BD19-6CBB5D1569C2}" type="slidenum">
              <a:rPr lang="hu-HU" smtClean="0"/>
              <a:t>11</a:t>
            </a:fld>
            <a:endParaRPr lang="hu-HU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26B58456-86CD-9C0D-EFC6-43B1A6755A6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50038" r="56976"/>
          <a:stretch>
            <a:fillRect/>
          </a:stretch>
        </p:blipFill>
        <p:spPr>
          <a:xfrm>
            <a:off x="3887236" y="3757978"/>
            <a:ext cx="3421975" cy="1882656"/>
          </a:xfrm>
          <a:prstGeom prst="rect">
            <a:avLst/>
          </a:prstGeom>
          <a:ln w="38100" cap="rnd">
            <a:solidFill>
              <a:srgbClr val="792530"/>
            </a:solidFill>
          </a:ln>
        </p:spPr>
      </p:pic>
    </p:spTree>
    <p:extLst>
      <p:ext uri="{BB962C8B-B14F-4D97-AF65-F5344CB8AC3E}">
        <p14:creationId xmlns:p14="http://schemas.microsoft.com/office/powerpoint/2010/main" val="14610884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7226C1-1DE8-E41A-6EBC-F544675A13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 descr="A black and white logo&#10;&#10;AI-generated content may be incorrect.">
            <a:extLst>
              <a:ext uri="{FF2B5EF4-FFF2-40B4-BE49-F238E27FC236}">
                <a16:creationId xmlns:a16="http://schemas.microsoft.com/office/drawing/2014/main" id="{6AF17E4E-8570-B26D-5264-E95A6197DD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6467" y="5972411"/>
            <a:ext cx="2144306" cy="10721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687A569-8E31-2794-0263-D1CB21B49E64}"/>
              </a:ext>
            </a:extLst>
          </p:cNvPr>
          <p:cNvSpPr txBox="1"/>
          <p:nvPr/>
        </p:nvSpPr>
        <p:spPr>
          <a:xfrm>
            <a:off x="0" y="100437"/>
            <a:ext cx="6713310" cy="36933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r>
              <a:rPr lang="en-GB" sz="900">
                <a:latin typeface="Montserrat Light" panose="00000400000000000000" pitchFamily="2" charset="0"/>
              </a:rPr>
              <a:t>TÖBBUTAS HÁLÓZATI FOLYAMOK FELÜGYELETI ADATAINAK FELDOLGOZÁSA ÉS GRAFIKUS MEGJELENÍTÉSE </a:t>
            </a:r>
            <a:endParaRPr lang="en" sz="900" spc="300">
              <a:latin typeface="Montserrat Light" panose="00000400000000000000" pitchFamily="2" charset="0"/>
              <a:ea typeface="Noto Sans"/>
              <a:cs typeface="Noto Sans"/>
            </a:endParaRPr>
          </a:p>
          <a:p>
            <a:endParaRPr lang="en-GB" sz="900">
              <a:latin typeface="Montserrat Light" panose="00000400000000000000" pitchFamily="2" charset="0"/>
            </a:endParaRPr>
          </a:p>
        </p:txBody>
      </p:sp>
      <p:sp>
        <p:nvSpPr>
          <p:cNvPr id="37" name="TextBox 10">
            <a:extLst>
              <a:ext uri="{FF2B5EF4-FFF2-40B4-BE49-F238E27FC236}">
                <a16:creationId xmlns:a16="http://schemas.microsoft.com/office/drawing/2014/main" id="{65535D9F-3467-AC99-96F9-6E71F7BEA307}"/>
              </a:ext>
            </a:extLst>
          </p:cNvPr>
          <p:cNvSpPr txBox="1"/>
          <p:nvPr/>
        </p:nvSpPr>
        <p:spPr>
          <a:xfrm>
            <a:off x="9642979" y="54272"/>
            <a:ext cx="2549021" cy="27699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en-GB" sz="1200">
                <a:solidFill>
                  <a:schemeClr val="bg1">
                    <a:lumMod val="65000"/>
                  </a:schemeClr>
                </a:solidFill>
                <a:latin typeface="Montserrat Light" panose="00000400000000000000" pitchFamily="2" charset="0"/>
                <a:cs typeface="Arial"/>
              </a:rPr>
              <a:t>Buga Péter</a:t>
            </a:r>
            <a:r>
              <a:rPr lang="hu-HU" sz="1200">
                <a:solidFill>
                  <a:schemeClr val="bg1">
                    <a:lumMod val="65000"/>
                  </a:schemeClr>
                </a:solidFill>
                <a:latin typeface="Montserrat Light" panose="00000400000000000000" pitchFamily="2" charset="0"/>
                <a:cs typeface="Arial"/>
              </a:rPr>
              <a:t>  I    </a:t>
            </a:r>
            <a:r>
              <a:rPr lang="en-GB" sz="1200">
                <a:solidFill>
                  <a:schemeClr val="bg1">
                    <a:lumMod val="65000"/>
                  </a:schemeClr>
                </a:solidFill>
                <a:latin typeface="Montserrat Light" panose="00000400000000000000" pitchFamily="2" charset="0"/>
                <a:cs typeface="Arial"/>
              </a:rPr>
              <a:t>2026-01-08</a:t>
            </a:r>
            <a:endParaRPr lang="en-US" sz="1200">
              <a:solidFill>
                <a:schemeClr val="bg1">
                  <a:lumMod val="65000"/>
                </a:schemeClr>
              </a:solidFill>
              <a:latin typeface="Montserrat Light" panose="00000400000000000000" pitchFamily="2" charset="0"/>
              <a:ea typeface="Calibri"/>
              <a:cs typeface="Arial"/>
            </a:endParaRPr>
          </a:p>
        </p:txBody>
      </p:sp>
      <p:cxnSp>
        <p:nvCxnSpPr>
          <p:cNvPr id="18" name="Egyenes összekötő 17">
            <a:extLst>
              <a:ext uri="{FF2B5EF4-FFF2-40B4-BE49-F238E27FC236}">
                <a16:creationId xmlns:a16="http://schemas.microsoft.com/office/drawing/2014/main" id="{5D5CDDAB-D61D-CD2E-0849-C36DAB4E2310}"/>
              </a:ext>
            </a:extLst>
          </p:cNvPr>
          <p:cNvCxnSpPr>
            <a:cxnSpLocks/>
          </p:cNvCxnSpPr>
          <p:nvPr/>
        </p:nvCxnSpPr>
        <p:spPr>
          <a:xfrm>
            <a:off x="6592824" y="210312"/>
            <a:ext cx="3333643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Cím 1">
            <a:extLst>
              <a:ext uri="{FF2B5EF4-FFF2-40B4-BE49-F238E27FC236}">
                <a16:creationId xmlns:a16="http://schemas.microsoft.com/office/drawing/2014/main" id="{6E3436FE-100F-4B70-AA4A-2A315D60BE1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657350" y="510786"/>
            <a:ext cx="8877300" cy="518380"/>
          </a:xfrm>
        </p:spPr>
        <p:txBody>
          <a:bodyPr lIns="91440" tIns="45720" rIns="91440" bIns="45720" anchor="t">
            <a:normAutofit fontScale="90000"/>
          </a:bodyPr>
          <a:lstStyle/>
          <a:p>
            <a:pPr algn="ctr"/>
            <a:r>
              <a:rPr lang="hu-HU" err="1">
                <a:latin typeface="Montserrat" panose="00000500000000000000" pitchFamily="2" charset="0"/>
              </a:rPr>
              <a:t>Előrejelzési</a:t>
            </a:r>
            <a:r>
              <a:rPr lang="hu-HU">
                <a:latin typeface="Montserrat" panose="00000500000000000000" pitchFamily="2" charset="0"/>
              </a:rPr>
              <a:t> Teljesítmény Elemzés</a:t>
            </a:r>
            <a:endParaRPr lang="en-US">
              <a:latin typeface="Montserrat" panose="00000500000000000000" pitchFamily="2" charset="0"/>
            </a:endParaRPr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80478E41-57A2-5EAD-F701-CD4EAFC1BC53}"/>
              </a:ext>
            </a:extLst>
          </p:cNvPr>
          <p:cNvSpPr txBox="1"/>
          <p:nvPr/>
        </p:nvSpPr>
        <p:spPr>
          <a:xfrm>
            <a:off x="675784" y="1498683"/>
            <a:ext cx="433765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u-HU" b="1" dirty="0">
                <a:solidFill>
                  <a:srgbClr val="990033"/>
                </a:solidFill>
                <a:latin typeface="Montserrat" panose="00000500000000000000" pitchFamily="2" charset="0"/>
                <a:ea typeface="Calibri"/>
                <a:cs typeface="Calibri"/>
              </a:rPr>
              <a:t>Teszt </a:t>
            </a:r>
            <a:r>
              <a:rPr lang="en-GB" b="1" dirty="0" err="1">
                <a:solidFill>
                  <a:srgbClr val="990033"/>
                </a:solidFill>
                <a:latin typeface="Montserrat" panose="00000500000000000000" pitchFamily="2" charset="0"/>
                <a:ea typeface="Calibri"/>
                <a:cs typeface="Calibri"/>
              </a:rPr>
              <a:t>esetek</a:t>
            </a:r>
            <a:endParaRPr lang="hu-HU" b="1" dirty="0">
              <a:solidFill>
                <a:srgbClr val="990033"/>
              </a:solidFill>
              <a:latin typeface="Montserrat" panose="00000500000000000000" pitchFamily="2" charset="0"/>
              <a:ea typeface="Calibri"/>
              <a:cs typeface="Calibri"/>
            </a:endParaRPr>
          </a:p>
          <a:p>
            <a:r>
              <a:rPr lang="en-GB" dirty="0">
                <a:latin typeface="Montserrat" panose="00000500000000000000" pitchFamily="2" charset="0"/>
              </a:rPr>
              <a:t>S</a:t>
            </a:r>
            <a:r>
              <a:rPr lang="hu-HU" dirty="0" err="1">
                <a:latin typeface="Montserrat" panose="00000500000000000000" pitchFamily="2" charset="0"/>
              </a:rPr>
              <a:t>tabil</a:t>
            </a:r>
            <a:r>
              <a:rPr lang="hu-HU" dirty="0">
                <a:latin typeface="Montserrat" panose="00000500000000000000" pitchFamily="2" charset="0"/>
              </a:rPr>
              <a:t> Forgalom</a:t>
            </a:r>
            <a:r>
              <a:rPr lang="en-GB" dirty="0">
                <a:latin typeface="Montserrat" panose="00000500000000000000" pitchFamily="2" charset="0"/>
              </a:rPr>
              <a:t> </a:t>
            </a:r>
          </a:p>
          <a:p>
            <a:r>
              <a:rPr lang="hu-HU" dirty="0">
                <a:latin typeface="Montserrat" panose="00000500000000000000" pitchFamily="2" charset="0"/>
              </a:rPr>
              <a:t>Dinamikus Forgalom</a:t>
            </a:r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E1B7B2E1-79AB-4243-E5FC-FA37393F16DA}"/>
              </a:ext>
            </a:extLst>
          </p:cNvPr>
          <p:cNvSpPr txBox="1"/>
          <p:nvPr/>
        </p:nvSpPr>
        <p:spPr>
          <a:xfrm>
            <a:off x="675784" y="2797970"/>
            <a:ext cx="321101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 err="1">
                <a:solidFill>
                  <a:srgbClr val="990033"/>
                </a:solidFill>
                <a:latin typeface="Montserrat" panose="00000500000000000000" pitchFamily="2" charset="0"/>
                <a:ea typeface="Calibri"/>
                <a:cs typeface="Calibri"/>
              </a:rPr>
              <a:t>Teljesítmény</a:t>
            </a:r>
            <a:r>
              <a:rPr lang="en-GB" b="1" dirty="0">
                <a:solidFill>
                  <a:srgbClr val="990033"/>
                </a:solidFill>
                <a:latin typeface="Montserrat" panose="00000500000000000000" pitchFamily="2" charset="0"/>
                <a:ea typeface="Calibri"/>
                <a:cs typeface="Calibri"/>
              </a:rPr>
              <a:t> </a:t>
            </a:r>
            <a:r>
              <a:rPr lang="en-GB" b="1" dirty="0" err="1">
                <a:solidFill>
                  <a:srgbClr val="990033"/>
                </a:solidFill>
                <a:latin typeface="Montserrat" panose="00000500000000000000" pitchFamily="2" charset="0"/>
                <a:ea typeface="Calibri"/>
                <a:cs typeface="Calibri"/>
              </a:rPr>
              <a:t>Metrikák</a:t>
            </a:r>
            <a:endParaRPr lang="en-GB" b="1" dirty="0">
              <a:solidFill>
                <a:srgbClr val="990033"/>
              </a:solidFill>
              <a:latin typeface="Montserrat" panose="00000500000000000000" pitchFamily="2" charset="0"/>
              <a:ea typeface="Calibri"/>
              <a:cs typeface="Calibri"/>
            </a:endParaRPr>
          </a:p>
          <a:p>
            <a:r>
              <a:rPr lang="en-GB" dirty="0">
                <a:latin typeface="Montserrat" panose="00000500000000000000" pitchFamily="2" charset="0"/>
              </a:rPr>
              <a:t>RMSE</a:t>
            </a:r>
            <a:r>
              <a:rPr lang="en-GB" b="1" dirty="0">
                <a:solidFill>
                  <a:srgbClr val="990033"/>
                </a:solidFill>
                <a:latin typeface="Montserrat" panose="00000500000000000000" pitchFamily="2" charset="0"/>
                <a:ea typeface="Calibri"/>
                <a:cs typeface="Calibri"/>
              </a:rPr>
              <a:t> </a:t>
            </a:r>
          </a:p>
          <a:p>
            <a:r>
              <a:rPr lang="en-GB" dirty="0" err="1">
                <a:latin typeface="Montserrat" panose="00000500000000000000" pitchFamily="2" charset="0"/>
              </a:rPr>
              <a:t>Előrejelzés</a:t>
            </a:r>
            <a:r>
              <a:rPr lang="en-GB" dirty="0">
                <a:latin typeface="Montserrat" panose="00000500000000000000" pitchFamily="2" charset="0"/>
              </a:rPr>
              <a:t> </a:t>
            </a:r>
            <a:r>
              <a:rPr lang="en-GB" dirty="0" err="1">
                <a:latin typeface="Montserrat" panose="00000500000000000000" pitchFamily="2" charset="0"/>
              </a:rPr>
              <a:t>és</a:t>
            </a:r>
            <a:r>
              <a:rPr lang="en-GB" dirty="0">
                <a:latin typeface="Montserrat" panose="00000500000000000000" pitchFamily="2" charset="0"/>
              </a:rPr>
              <a:t> </a:t>
            </a:r>
            <a:r>
              <a:rPr lang="en-GB" dirty="0" err="1">
                <a:latin typeface="Montserrat" panose="00000500000000000000" pitchFamily="2" charset="0"/>
              </a:rPr>
              <a:t>tényleges</a:t>
            </a:r>
            <a:r>
              <a:rPr lang="en-GB" dirty="0">
                <a:latin typeface="Montserrat" panose="00000500000000000000" pitchFamily="2" charset="0"/>
              </a:rPr>
              <a:t> </a:t>
            </a:r>
            <a:r>
              <a:rPr lang="en-GB" dirty="0" err="1">
                <a:latin typeface="Montserrat" panose="00000500000000000000" pitchFamily="2" charset="0"/>
              </a:rPr>
              <a:t>összehasonlítása</a:t>
            </a:r>
            <a:endParaRPr lang="en-GB" dirty="0">
              <a:latin typeface="Montserrat" panose="00000500000000000000" pitchFamily="2" charset="0"/>
            </a:endParaRPr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4DF8D425-F47E-4625-977E-173EF15618D8}"/>
              </a:ext>
            </a:extLst>
          </p:cNvPr>
          <p:cNvSpPr txBox="1"/>
          <p:nvPr/>
        </p:nvSpPr>
        <p:spPr>
          <a:xfrm>
            <a:off x="666871" y="4374257"/>
            <a:ext cx="592595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 err="1">
                <a:solidFill>
                  <a:srgbClr val="990033"/>
                </a:solidFill>
                <a:latin typeface="Montserrat" panose="00000500000000000000" pitchFamily="2" charset="0"/>
                <a:ea typeface="Calibri"/>
                <a:cs typeface="Calibri"/>
              </a:rPr>
              <a:t>Megállapítások</a:t>
            </a:r>
            <a:endParaRPr lang="en-GB" b="1" dirty="0">
              <a:solidFill>
                <a:srgbClr val="990033"/>
              </a:solidFill>
              <a:latin typeface="Montserrat" panose="00000500000000000000" pitchFamily="2" charset="0"/>
              <a:ea typeface="Calibri"/>
              <a:cs typeface="Calibri"/>
            </a:endParaRPr>
          </a:p>
          <a:p>
            <a:r>
              <a:rPr lang="en-GB" dirty="0">
                <a:latin typeface="Montserrat" panose="00000500000000000000" pitchFamily="2" charset="0"/>
              </a:rPr>
              <a:t>ARIMA </a:t>
            </a:r>
            <a:r>
              <a:rPr lang="en-GB" dirty="0" err="1">
                <a:latin typeface="Montserrat" panose="00000500000000000000" pitchFamily="2" charset="0"/>
              </a:rPr>
              <a:t>hatékony</a:t>
            </a:r>
            <a:r>
              <a:rPr lang="en-GB" dirty="0">
                <a:latin typeface="Montserrat" panose="00000500000000000000" pitchFamily="2" charset="0"/>
              </a:rPr>
              <a:t> </a:t>
            </a:r>
            <a:r>
              <a:rPr lang="en-GB" dirty="0" err="1">
                <a:latin typeface="Montserrat" panose="00000500000000000000" pitchFamily="2" charset="0"/>
              </a:rPr>
              <a:t>hálózati</a:t>
            </a:r>
            <a:r>
              <a:rPr lang="en-GB" dirty="0">
                <a:latin typeface="Montserrat" panose="00000500000000000000" pitchFamily="2" charset="0"/>
              </a:rPr>
              <a:t> </a:t>
            </a:r>
            <a:r>
              <a:rPr lang="en-GB" dirty="0" err="1">
                <a:latin typeface="Montserrat" panose="00000500000000000000" pitchFamily="2" charset="0"/>
              </a:rPr>
              <a:t>forgalom</a:t>
            </a:r>
            <a:r>
              <a:rPr lang="en-GB" dirty="0">
                <a:latin typeface="Montserrat" panose="00000500000000000000" pitchFamily="2" charset="0"/>
              </a:rPr>
              <a:t> </a:t>
            </a:r>
            <a:r>
              <a:rPr lang="en-GB" dirty="0" err="1">
                <a:latin typeface="Montserrat" panose="00000500000000000000" pitchFamily="2" charset="0"/>
              </a:rPr>
              <a:t>előrejelzéshez</a:t>
            </a:r>
            <a:endParaRPr lang="en-GB" dirty="0">
              <a:latin typeface="Montserrat" panose="00000500000000000000" pitchFamily="2" charset="0"/>
            </a:endParaRPr>
          </a:p>
          <a:p>
            <a:r>
              <a:rPr lang="en-GB" dirty="0" err="1">
                <a:latin typeface="Montserrat" panose="00000500000000000000" pitchFamily="2" charset="0"/>
              </a:rPr>
              <a:t>Napi</a:t>
            </a:r>
            <a:r>
              <a:rPr lang="en-GB" dirty="0">
                <a:latin typeface="Montserrat" panose="00000500000000000000" pitchFamily="2" charset="0"/>
              </a:rPr>
              <a:t> </a:t>
            </a:r>
            <a:r>
              <a:rPr lang="en-GB" dirty="0" err="1">
                <a:latin typeface="Montserrat" panose="00000500000000000000" pitchFamily="2" charset="0"/>
              </a:rPr>
              <a:t>újratanítás</a:t>
            </a:r>
            <a:r>
              <a:rPr lang="en-GB" dirty="0">
                <a:latin typeface="Montserrat" panose="00000500000000000000" pitchFamily="2" charset="0"/>
              </a:rPr>
              <a:t> </a:t>
            </a:r>
            <a:r>
              <a:rPr lang="en-GB" dirty="0" err="1">
                <a:latin typeface="Montserrat" panose="00000500000000000000" pitchFamily="2" charset="0"/>
              </a:rPr>
              <a:t>fenntartja</a:t>
            </a:r>
            <a:r>
              <a:rPr lang="en-GB" dirty="0">
                <a:latin typeface="Montserrat" panose="00000500000000000000" pitchFamily="2" charset="0"/>
              </a:rPr>
              <a:t> a </a:t>
            </a:r>
            <a:r>
              <a:rPr lang="en-GB" dirty="0" err="1">
                <a:latin typeface="Montserrat" panose="00000500000000000000" pitchFamily="2" charset="0"/>
              </a:rPr>
              <a:t>pontosságot</a:t>
            </a:r>
            <a:endParaRPr lang="en-GB" dirty="0">
              <a:latin typeface="Montserrat" panose="00000500000000000000" pitchFamily="2" charset="0"/>
            </a:endParaRPr>
          </a:p>
          <a:p>
            <a:r>
              <a:rPr lang="en-GB" dirty="0" err="1">
                <a:latin typeface="Montserrat" panose="00000500000000000000" pitchFamily="2" charset="0"/>
              </a:rPr>
              <a:t>Rendszer</a:t>
            </a:r>
            <a:r>
              <a:rPr lang="en-GB" dirty="0">
                <a:latin typeface="Montserrat" panose="00000500000000000000" pitchFamily="2" charset="0"/>
              </a:rPr>
              <a:t> </a:t>
            </a:r>
            <a:r>
              <a:rPr lang="en-GB" dirty="0" err="1">
                <a:latin typeface="Montserrat" panose="00000500000000000000" pitchFamily="2" charset="0"/>
              </a:rPr>
              <a:t>stabil</a:t>
            </a:r>
            <a:r>
              <a:rPr lang="en-GB" dirty="0">
                <a:latin typeface="Montserrat" panose="00000500000000000000" pitchFamily="2" charset="0"/>
              </a:rPr>
              <a:t> </a:t>
            </a:r>
            <a:r>
              <a:rPr lang="en-GB" dirty="0" err="1">
                <a:latin typeface="Montserrat" panose="00000500000000000000" pitchFamily="2" charset="0"/>
              </a:rPr>
              <a:t>dinamikus</a:t>
            </a:r>
            <a:r>
              <a:rPr lang="en-GB" dirty="0">
                <a:latin typeface="Montserrat" panose="00000500000000000000" pitchFamily="2" charset="0"/>
              </a:rPr>
              <a:t> </a:t>
            </a:r>
            <a:r>
              <a:rPr lang="en-GB" dirty="0" err="1">
                <a:latin typeface="Montserrat" panose="00000500000000000000" pitchFamily="2" charset="0"/>
              </a:rPr>
              <a:t>körülmények</a:t>
            </a:r>
            <a:r>
              <a:rPr lang="en-GB" dirty="0">
                <a:latin typeface="Montserrat" panose="00000500000000000000" pitchFamily="2" charset="0"/>
              </a:rPr>
              <a:t> </a:t>
            </a:r>
            <a:r>
              <a:rPr lang="en-GB" dirty="0" err="1">
                <a:latin typeface="Montserrat" panose="00000500000000000000" pitchFamily="2" charset="0"/>
              </a:rPr>
              <a:t>között</a:t>
            </a:r>
            <a:endParaRPr lang="en-GB" dirty="0">
              <a:latin typeface="Montserrat" panose="00000500000000000000" pitchFamily="2" charset="0"/>
            </a:endParaRPr>
          </a:p>
        </p:txBody>
      </p:sp>
      <p:pic>
        <p:nvPicPr>
          <p:cNvPr id="13" name="Kép 12">
            <a:extLst>
              <a:ext uri="{FF2B5EF4-FFF2-40B4-BE49-F238E27FC236}">
                <a16:creationId xmlns:a16="http://schemas.microsoft.com/office/drawing/2014/main" id="{098F9829-1F2F-EC85-6327-E98F71FFB8B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47112"/>
          <a:stretch>
            <a:fillRect/>
          </a:stretch>
        </p:blipFill>
        <p:spPr>
          <a:xfrm>
            <a:off x="6745923" y="3707215"/>
            <a:ext cx="4841936" cy="1852197"/>
          </a:xfrm>
          <a:prstGeom prst="rect">
            <a:avLst/>
          </a:prstGeom>
          <a:ln w="38100">
            <a:solidFill>
              <a:srgbClr val="792530"/>
            </a:solidFill>
          </a:ln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80A59E7C-9E34-3930-070C-08CD7CDEF9F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50000"/>
          <a:stretch>
            <a:fillRect/>
          </a:stretch>
        </p:blipFill>
        <p:spPr>
          <a:xfrm>
            <a:off x="6931396" y="1385201"/>
            <a:ext cx="4470990" cy="2058480"/>
          </a:xfrm>
          <a:prstGeom prst="rect">
            <a:avLst/>
          </a:prstGeom>
          <a:ln w="38100">
            <a:solidFill>
              <a:srgbClr val="792530"/>
            </a:solidFill>
          </a:ln>
        </p:spPr>
      </p:pic>
      <p:sp>
        <p:nvSpPr>
          <p:cNvPr id="3" name="Dia számának helye 2">
            <a:extLst>
              <a:ext uri="{FF2B5EF4-FFF2-40B4-BE49-F238E27FC236}">
                <a16:creationId xmlns:a16="http://schemas.microsoft.com/office/drawing/2014/main" id="{D45D2E4F-E1D1-1AA9-8F5F-B8FF871929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7C73F-91D2-C74D-BD19-6CBB5D1569C2}" type="slidenum">
              <a:rPr lang="hu-HU" smtClean="0"/>
              <a:t>12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8700775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C31907-66C8-AC1E-8691-9B71E55FFD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 descr="A black and white logo&#10;&#10;AI-generated content may be incorrect.">
            <a:extLst>
              <a:ext uri="{FF2B5EF4-FFF2-40B4-BE49-F238E27FC236}">
                <a16:creationId xmlns:a16="http://schemas.microsoft.com/office/drawing/2014/main" id="{26600091-4C18-C7E2-DABB-A5C6A1645B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6467" y="5972411"/>
            <a:ext cx="2144306" cy="10721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0B651D4-593B-89E3-3C96-031F0980877B}"/>
              </a:ext>
            </a:extLst>
          </p:cNvPr>
          <p:cNvSpPr txBox="1"/>
          <p:nvPr/>
        </p:nvSpPr>
        <p:spPr>
          <a:xfrm>
            <a:off x="0" y="100437"/>
            <a:ext cx="6713310" cy="36933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r>
              <a:rPr lang="en-GB" sz="900">
                <a:latin typeface="Montserrat Light" panose="00000400000000000000" pitchFamily="2" charset="0"/>
              </a:rPr>
              <a:t>TÖBBUTAS HÁLÓZATI FOLYAMOK FELÜGYELETI ADATAINAK FELDOLGOZÁSA ÉS GRAFIKUS MEGJELENÍTÉSE </a:t>
            </a:r>
            <a:endParaRPr lang="en" sz="900" spc="300">
              <a:latin typeface="Montserrat Light" panose="00000400000000000000" pitchFamily="2" charset="0"/>
              <a:ea typeface="Noto Sans"/>
              <a:cs typeface="Noto Sans"/>
            </a:endParaRPr>
          </a:p>
          <a:p>
            <a:endParaRPr lang="en-GB" sz="900">
              <a:latin typeface="Montserrat Light" panose="00000400000000000000" pitchFamily="2" charset="0"/>
            </a:endParaRPr>
          </a:p>
        </p:txBody>
      </p:sp>
      <p:sp>
        <p:nvSpPr>
          <p:cNvPr id="37" name="TextBox 10">
            <a:extLst>
              <a:ext uri="{FF2B5EF4-FFF2-40B4-BE49-F238E27FC236}">
                <a16:creationId xmlns:a16="http://schemas.microsoft.com/office/drawing/2014/main" id="{89CEEEBA-C4AC-1685-401A-01274750E535}"/>
              </a:ext>
            </a:extLst>
          </p:cNvPr>
          <p:cNvSpPr txBox="1"/>
          <p:nvPr/>
        </p:nvSpPr>
        <p:spPr>
          <a:xfrm>
            <a:off x="9642979" y="54272"/>
            <a:ext cx="2549021" cy="27699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en-GB" sz="1200">
                <a:solidFill>
                  <a:schemeClr val="bg1">
                    <a:lumMod val="65000"/>
                  </a:schemeClr>
                </a:solidFill>
                <a:latin typeface="Montserrat Light" panose="00000400000000000000" pitchFamily="2" charset="0"/>
                <a:cs typeface="Arial"/>
              </a:rPr>
              <a:t>Buga Péter</a:t>
            </a:r>
            <a:r>
              <a:rPr lang="hu-HU" sz="1200">
                <a:solidFill>
                  <a:schemeClr val="bg1">
                    <a:lumMod val="65000"/>
                  </a:schemeClr>
                </a:solidFill>
                <a:latin typeface="Montserrat Light" panose="00000400000000000000" pitchFamily="2" charset="0"/>
                <a:cs typeface="Arial"/>
              </a:rPr>
              <a:t>  I    </a:t>
            </a:r>
            <a:r>
              <a:rPr lang="en-GB" sz="1200">
                <a:solidFill>
                  <a:schemeClr val="bg1">
                    <a:lumMod val="65000"/>
                  </a:schemeClr>
                </a:solidFill>
                <a:latin typeface="Montserrat Light" panose="00000400000000000000" pitchFamily="2" charset="0"/>
                <a:cs typeface="Arial"/>
              </a:rPr>
              <a:t>2026-01-08</a:t>
            </a:r>
            <a:endParaRPr lang="en-US" sz="1200">
              <a:solidFill>
                <a:schemeClr val="bg1">
                  <a:lumMod val="65000"/>
                </a:schemeClr>
              </a:solidFill>
              <a:latin typeface="Montserrat Light" panose="00000400000000000000" pitchFamily="2" charset="0"/>
              <a:ea typeface="Calibri"/>
              <a:cs typeface="Arial"/>
            </a:endParaRPr>
          </a:p>
        </p:txBody>
      </p:sp>
      <p:cxnSp>
        <p:nvCxnSpPr>
          <p:cNvPr id="18" name="Egyenes összekötő 17">
            <a:extLst>
              <a:ext uri="{FF2B5EF4-FFF2-40B4-BE49-F238E27FC236}">
                <a16:creationId xmlns:a16="http://schemas.microsoft.com/office/drawing/2014/main" id="{A4DAD07C-59D1-526E-2165-7FB06FFE78D6}"/>
              </a:ext>
            </a:extLst>
          </p:cNvPr>
          <p:cNvCxnSpPr>
            <a:cxnSpLocks/>
          </p:cNvCxnSpPr>
          <p:nvPr/>
        </p:nvCxnSpPr>
        <p:spPr>
          <a:xfrm>
            <a:off x="6592824" y="210312"/>
            <a:ext cx="3333643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Cím 1">
            <a:extLst>
              <a:ext uri="{FF2B5EF4-FFF2-40B4-BE49-F238E27FC236}">
                <a16:creationId xmlns:a16="http://schemas.microsoft.com/office/drawing/2014/main" id="{0DBDD08E-F138-7CAB-90B0-E666F7496CB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657350" y="510786"/>
            <a:ext cx="8877300" cy="518380"/>
          </a:xfrm>
        </p:spPr>
        <p:txBody>
          <a:bodyPr lIns="91440" tIns="45720" rIns="91440" bIns="45720" anchor="t">
            <a:normAutofit fontScale="90000"/>
          </a:bodyPr>
          <a:lstStyle/>
          <a:p>
            <a:pPr algn="ctr"/>
            <a:r>
              <a:rPr lang="en-GB" dirty="0" err="1">
                <a:latin typeface="Montserrat" panose="00000500000000000000" pitchFamily="2" charset="0"/>
              </a:rPr>
              <a:t>Topológia</a:t>
            </a:r>
            <a:r>
              <a:rPr lang="en-GB" dirty="0">
                <a:latin typeface="Montserrat" panose="00000500000000000000" pitchFamily="2" charset="0"/>
              </a:rPr>
              <a:t> </a:t>
            </a:r>
            <a:r>
              <a:rPr lang="en-GB" dirty="0" err="1">
                <a:latin typeface="Montserrat" panose="00000500000000000000" pitchFamily="2" charset="0"/>
              </a:rPr>
              <a:t>Vizualizáció</a:t>
            </a:r>
            <a:endParaRPr lang="en-US" dirty="0">
              <a:latin typeface="Montserrat" panose="00000500000000000000" pitchFamily="2" charset="0"/>
            </a:endParaRP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027CE36E-9F44-5E7F-E99A-D0BBFD005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7C73F-91D2-C74D-BD19-6CBB5D1569C2}" type="slidenum">
              <a:rPr lang="hu-HU" smtClean="0"/>
              <a:t>13</a:t>
            </a:fld>
            <a:endParaRPr lang="hu-HU"/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C2089E29-13F3-5879-01E2-F352D79B686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3050"/>
          <a:stretch>
            <a:fillRect/>
          </a:stretch>
        </p:blipFill>
        <p:spPr>
          <a:xfrm>
            <a:off x="507534" y="4058519"/>
            <a:ext cx="11501306" cy="2288695"/>
          </a:xfrm>
          <a:prstGeom prst="rect">
            <a:avLst/>
          </a:prstGeom>
        </p:spPr>
      </p:pic>
      <p:sp>
        <p:nvSpPr>
          <p:cNvPr id="11" name="Szövegdoboz 10">
            <a:extLst>
              <a:ext uri="{FF2B5EF4-FFF2-40B4-BE49-F238E27FC236}">
                <a16:creationId xmlns:a16="http://schemas.microsoft.com/office/drawing/2014/main" id="{B2F98AAF-FBD4-45E4-8726-9D1A33C39643}"/>
              </a:ext>
            </a:extLst>
          </p:cNvPr>
          <p:cNvSpPr txBox="1"/>
          <p:nvPr/>
        </p:nvSpPr>
        <p:spPr>
          <a:xfrm>
            <a:off x="959522" y="2741591"/>
            <a:ext cx="354743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u-HU" b="1" dirty="0">
                <a:solidFill>
                  <a:srgbClr val="990033"/>
                </a:solidFill>
                <a:latin typeface="Montserrat" panose="00000500000000000000" pitchFamily="2" charset="0"/>
                <a:ea typeface="Calibri"/>
                <a:cs typeface="Calibri"/>
              </a:rPr>
              <a:t>Felügyelet</a:t>
            </a:r>
            <a:endParaRPr lang="en-GB" b="1" dirty="0">
              <a:solidFill>
                <a:srgbClr val="990033"/>
              </a:solidFill>
              <a:latin typeface="Montserrat" panose="00000500000000000000" pitchFamily="2" charset="0"/>
              <a:ea typeface="Calibri"/>
              <a:cs typeface="Calibri"/>
            </a:endParaRPr>
          </a:p>
          <a:p>
            <a:r>
              <a:rPr lang="hu-HU" dirty="0"/>
              <a:t>Az </a:t>
            </a:r>
            <a:r>
              <a:rPr lang="hu-HU" dirty="0" err="1"/>
              <a:t>Observer</a:t>
            </a:r>
            <a:r>
              <a:rPr lang="hu-HU" dirty="0"/>
              <a:t> csomópont gyűjti a telemetriát az Edge eszközökről</a:t>
            </a:r>
            <a:endParaRPr lang="en-GB" dirty="0"/>
          </a:p>
        </p:txBody>
      </p:sp>
      <p:sp>
        <p:nvSpPr>
          <p:cNvPr id="16" name="Szövegdoboz 15">
            <a:extLst>
              <a:ext uri="{FF2B5EF4-FFF2-40B4-BE49-F238E27FC236}">
                <a16:creationId xmlns:a16="http://schemas.microsoft.com/office/drawing/2014/main" id="{41607675-C5CC-56BD-E3F5-8D29EB6C617A}"/>
              </a:ext>
            </a:extLst>
          </p:cNvPr>
          <p:cNvSpPr txBox="1"/>
          <p:nvPr/>
        </p:nvSpPr>
        <p:spPr>
          <a:xfrm>
            <a:off x="959522" y="1315040"/>
            <a:ext cx="283996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u-HU" b="1" dirty="0">
                <a:solidFill>
                  <a:srgbClr val="990033"/>
                </a:solidFill>
                <a:latin typeface="Montserrat" panose="00000500000000000000" pitchFamily="2" charset="0"/>
                <a:ea typeface="Calibri"/>
                <a:cs typeface="Calibri"/>
              </a:rPr>
              <a:t>Végpontok</a:t>
            </a:r>
            <a:endParaRPr lang="en-GB" b="1" dirty="0">
              <a:solidFill>
                <a:srgbClr val="990033"/>
              </a:solidFill>
              <a:latin typeface="Montserrat" panose="00000500000000000000" pitchFamily="2" charset="0"/>
              <a:ea typeface="Calibri"/>
              <a:cs typeface="Calibri"/>
            </a:endParaRPr>
          </a:p>
          <a:p>
            <a:pPr algn="just"/>
            <a:r>
              <a:rPr lang="hu-HU" dirty="0"/>
              <a:t>A host1 (forrás) és host2 (</a:t>
            </a:r>
            <a:r>
              <a:rPr lang="en-GB" dirty="0" err="1"/>
              <a:t>cél</a:t>
            </a:r>
            <a:r>
              <a:rPr lang="hu-HU" dirty="0"/>
              <a:t>) közötti kommunikáció biztosítása.</a:t>
            </a:r>
          </a:p>
        </p:txBody>
      </p:sp>
      <p:sp>
        <p:nvSpPr>
          <p:cNvPr id="19" name="Szövegdoboz 18">
            <a:extLst>
              <a:ext uri="{FF2B5EF4-FFF2-40B4-BE49-F238E27FC236}">
                <a16:creationId xmlns:a16="http://schemas.microsoft.com/office/drawing/2014/main" id="{E3170C9D-B30D-17DF-6853-E333140377FA}"/>
              </a:ext>
            </a:extLst>
          </p:cNvPr>
          <p:cNvSpPr txBox="1"/>
          <p:nvPr/>
        </p:nvSpPr>
        <p:spPr>
          <a:xfrm>
            <a:off x="4590875" y="1901244"/>
            <a:ext cx="741796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u-HU" b="1" dirty="0">
                <a:solidFill>
                  <a:srgbClr val="990033"/>
                </a:solidFill>
                <a:latin typeface="Montserrat" panose="00000500000000000000" pitchFamily="2" charset="0"/>
                <a:ea typeface="Calibri"/>
                <a:cs typeface="Calibri"/>
              </a:rPr>
              <a:t>Redundancia (FRER/PREOF)</a:t>
            </a:r>
            <a:endParaRPr lang="en-GB" b="1" dirty="0">
              <a:solidFill>
                <a:srgbClr val="990033"/>
              </a:solidFill>
              <a:latin typeface="Montserrat" panose="00000500000000000000" pitchFamily="2" charset="0"/>
              <a:ea typeface="Calibri"/>
              <a:cs typeface="Calibri"/>
            </a:endParaRPr>
          </a:p>
          <a:p>
            <a:pPr algn="just"/>
            <a:r>
              <a:rPr lang="hu-HU" dirty="0"/>
              <a:t>Edge1 (PRF): A csomagok replikációja és küldése két párhuzamos útvonalon </a:t>
            </a:r>
            <a:endParaRPr lang="en-GB" dirty="0"/>
          </a:p>
          <a:p>
            <a:pPr algn="just"/>
            <a:r>
              <a:rPr lang="hu-HU" dirty="0" err="1"/>
              <a:t>Core</a:t>
            </a:r>
            <a:r>
              <a:rPr lang="hu-HU" dirty="0"/>
              <a:t>: A redundáns ágak összefogása és továbbítása</a:t>
            </a:r>
          </a:p>
          <a:p>
            <a:pPr algn="just"/>
            <a:r>
              <a:rPr lang="hu-HU" dirty="0"/>
              <a:t>Edge2 (PEF): A duplikált csomagok szűrése és az eredeti sorrend visszaállítása</a:t>
            </a:r>
          </a:p>
        </p:txBody>
      </p:sp>
    </p:spTree>
    <p:extLst>
      <p:ext uri="{BB962C8B-B14F-4D97-AF65-F5344CB8AC3E}">
        <p14:creationId xmlns:p14="http://schemas.microsoft.com/office/powerpoint/2010/main" val="2631086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B92A87-ED63-DDCC-B49E-EEC0CF0B21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 descr="A black and white logo&#10;&#10;AI-generated content may be incorrect.">
            <a:extLst>
              <a:ext uri="{FF2B5EF4-FFF2-40B4-BE49-F238E27FC236}">
                <a16:creationId xmlns:a16="http://schemas.microsoft.com/office/drawing/2014/main" id="{9B8A9681-CA0E-F89A-0919-AF7CBEF5EF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6467" y="5972411"/>
            <a:ext cx="2144306" cy="10721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BA6AFAD-FD03-0A86-5205-71C9409E350F}"/>
              </a:ext>
            </a:extLst>
          </p:cNvPr>
          <p:cNvSpPr txBox="1"/>
          <p:nvPr/>
        </p:nvSpPr>
        <p:spPr>
          <a:xfrm>
            <a:off x="0" y="100437"/>
            <a:ext cx="6713310" cy="36933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r>
              <a:rPr lang="en-GB" sz="900">
                <a:latin typeface="Montserrat Light" panose="00000400000000000000" pitchFamily="2" charset="0"/>
              </a:rPr>
              <a:t>TÖBBUTAS HÁLÓZATI FOLYAMOK FELÜGYELETI ADATAINAK FELDOLGOZÁSA ÉS GRAFIKUS MEGJELENÍTÉSE </a:t>
            </a:r>
            <a:endParaRPr lang="en" sz="900" spc="300">
              <a:latin typeface="Montserrat Light" panose="00000400000000000000" pitchFamily="2" charset="0"/>
              <a:ea typeface="Noto Sans"/>
              <a:cs typeface="Noto Sans"/>
            </a:endParaRPr>
          </a:p>
          <a:p>
            <a:endParaRPr lang="en-GB" sz="900">
              <a:latin typeface="Montserrat Light" panose="00000400000000000000" pitchFamily="2" charset="0"/>
            </a:endParaRPr>
          </a:p>
        </p:txBody>
      </p:sp>
      <p:sp>
        <p:nvSpPr>
          <p:cNvPr id="37" name="TextBox 10">
            <a:extLst>
              <a:ext uri="{FF2B5EF4-FFF2-40B4-BE49-F238E27FC236}">
                <a16:creationId xmlns:a16="http://schemas.microsoft.com/office/drawing/2014/main" id="{11D24E50-BABD-D580-6C77-B9ADF939AEB8}"/>
              </a:ext>
            </a:extLst>
          </p:cNvPr>
          <p:cNvSpPr txBox="1"/>
          <p:nvPr/>
        </p:nvSpPr>
        <p:spPr>
          <a:xfrm>
            <a:off x="9642979" y="54272"/>
            <a:ext cx="2549021" cy="27699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en-GB" sz="1200">
                <a:solidFill>
                  <a:schemeClr val="bg1">
                    <a:lumMod val="65000"/>
                  </a:schemeClr>
                </a:solidFill>
                <a:latin typeface="Montserrat Light" panose="00000400000000000000" pitchFamily="2" charset="0"/>
                <a:cs typeface="Arial"/>
              </a:rPr>
              <a:t>Buga Péter</a:t>
            </a:r>
            <a:r>
              <a:rPr lang="hu-HU" sz="1200">
                <a:solidFill>
                  <a:schemeClr val="bg1">
                    <a:lumMod val="65000"/>
                  </a:schemeClr>
                </a:solidFill>
                <a:latin typeface="Montserrat Light" panose="00000400000000000000" pitchFamily="2" charset="0"/>
                <a:cs typeface="Arial"/>
              </a:rPr>
              <a:t>  I    </a:t>
            </a:r>
            <a:r>
              <a:rPr lang="en-GB" sz="1200">
                <a:solidFill>
                  <a:schemeClr val="bg1">
                    <a:lumMod val="65000"/>
                  </a:schemeClr>
                </a:solidFill>
                <a:latin typeface="Montserrat Light" panose="00000400000000000000" pitchFamily="2" charset="0"/>
                <a:cs typeface="Arial"/>
              </a:rPr>
              <a:t>2026-01-08</a:t>
            </a:r>
            <a:endParaRPr lang="en-US" sz="1200">
              <a:solidFill>
                <a:schemeClr val="bg1">
                  <a:lumMod val="65000"/>
                </a:schemeClr>
              </a:solidFill>
              <a:latin typeface="Montserrat Light" panose="00000400000000000000" pitchFamily="2" charset="0"/>
              <a:ea typeface="Calibri"/>
              <a:cs typeface="Arial"/>
            </a:endParaRPr>
          </a:p>
        </p:txBody>
      </p:sp>
      <p:cxnSp>
        <p:nvCxnSpPr>
          <p:cNvPr id="18" name="Egyenes összekötő 17">
            <a:extLst>
              <a:ext uri="{FF2B5EF4-FFF2-40B4-BE49-F238E27FC236}">
                <a16:creationId xmlns:a16="http://schemas.microsoft.com/office/drawing/2014/main" id="{46152708-A39A-4BD2-A7FB-2C662FA86B22}"/>
              </a:ext>
            </a:extLst>
          </p:cNvPr>
          <p:cNvCxnSpPr>
            <a:cxnSpLocks/>
          </p:cNvCxnSpPr>
          <p:nvPr/>
        </p:nvCxnSpPr>
        <p:spPr>
          <a:xfrm>
            <a:off x="6592824" y="210312"/>
            <a:ext cx="3333643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Cím 1">
            <a:extLst>
              <a:ext uri="{FF2B5EF4-FFF2-40B4-BE49-F238E27FC236}">
                <a16:creationId xmlns:a16="http://schemas.microsoft.com/office/drawing/2014/main" id="{0EAD566B-3798-0BC2-44AF-2B1FC5AE1C9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657350" y="510786"/>
            <a:ext cx="8877300" cy="518380"/>
          </a:xfrm>
        </p:spPr>
        <p:txBody>
          <a:bodyPr lIns="91440" tIns="45720" rIns="91440" bIns="45720" anchor="t">
            <a:normAutofit fontScale="90000"/>
          </a:bodyPr>
          <a:lstStyle/>
          <a:p>
            <a:pPr algn="ctr"/>
            <a:r>
              <a:rPr lang="hu-HU">
                <a:latin typeface="Montserrat" panose="00000500000000000000" pitchFamily="2" charset="0"/>
              </a:rPr>
              <a:t>Gyakorlati Alkalmazások &amp; Előnyök</a:t>
            </a:r>
            <a:endParaRPr lang="en-US">
              <a:latin typeface="Montserrat" panose="00000500000000000000" pitchFamily="2" charset="0"/>
            </a:endParaRPr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FED2D41D-268F-922D-0931-4CDFD626B764}"/>
              </a:ext>
            </a:extLst>
          </p:cNvPr>
          <p:cNvSpPr txBox="1"/>
          <p:nvPr/>
        </p:nvSpPr>
        <p:spPr>
          <a:xfrm>
            <a:off x="577770" y="1950630"/>
            <a:ext cx="4727293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u-HU" b="1">
                <a:solidFill>
                  <a:srgbClr val="990033"/>
                </a:solidFill>
                <a:latin typeface="Montserrat" panose="00000500000000000000" pitchFamily="2" charset="0"/>
                <a:ea typeface="Calibri"/>
                <a:cs typeface="Calibri"/>
              </a:rPr>
              <a:t>Reaktív Felügyelet</a:t>
            </a:r>
          </a:p>
          <a:p>
            <a:r>
              <a:rPr lang="hu-HU"/>
              <a:t>Valós idejű láthatóság a redundáns útvonalakba</a:t>
            </a:r>
          </a:p>
          <a:p>
            <a:r>
              <a:rPr lang="hu-HU"/>
              <a:t>Azonnali meghibásodás észlelés</a:t>
            </a:r>
          </a:p>
          <a:p>
            <a:r>
              <a:rPr lang="hu-HU"/>
              <a:t>Teljesítmény szűk keresztmetszet azonosítás</a:t>
            </a:r>
          </a:p>
          <a:p>
            <a:endParaRPr lang="hu-HU"/>
          </a:p>
          <a:p>
            <a:r>
              <a:rPr lang="hu-HU" b="1">
                <a:solidFill>
                  <a:srgbClr val="990033"/>
                </a:solidFill>
                <a:latin typeface="Montserrat" panose="00000500000000000000" pitchFamily="2" charset="0"/>
                <a:ea typeface="Calibri"/>
                <a:cs typeface="Calibri"/>
              </a:rPr>
              <a:t>Proaktív Menedzsment</a:t>
            </a:r>
          </a:p>
          <a:p>
            <a:r>
              <a:rPr lang="hu-HU"/>
              <a:t>Forgalmi trendek előrejelzése telítettség előtt</a:t>
            </a:r>
          </a:p>
          <a:p>
            <a:r>
              <a:rPr lang="hu-HU"/>
              <a:t>Kapacitástervezés támogatás</a:t>
            </a:r>
          </a:p>
          <a:p>
            <a:r>
              <a:rPr lang="hu-HU"/>
              <a:t>Anomália észlelés</a:t>
            </a:r>
          </a:p>
          <a:p>
            <a:endParaRPr lang="hu-HU"/>
          </a:p>
          <a:p>
            <a:r>
              <a:rPr lang="hu-HU" b="1">
                <a:solidFill>
                  <a:srgbClr val="990033"/>
                </a:solidFill>
                <a:latin typeface="Montserrat" panose="00000500000000000000" pitchFamily="2" charset="0"/>
                <a:ea typeface="Calibri"/>
                <a:cs typeface="Calibri"/>
              </a:rPr>
              <a:t>Hibaelhárítás</a:t>
            </a:r>
          </a:p>
          <a:p>
            <a:r>
              <a:rPr lang="hu-HU"/>
              <a:t>Részletes interfész szintű diagnosztika</a:t>
            </a:r>
          </a:p>
          <a:p>
            <a:r>
              <a:rPr lang="hu-HU"/>
              <a:t>Szekvencia helyreállítási betekintések</a:t>
            </a:r>
          </a:p>
          <a:p>
            <a:r>
              <a:rPr lang="hu-HU"/>
              <a:t>Történeti adat visszajátszás</a:t>
            </a:r>
            <a:endParaRPr lang="en-GB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2896437D-5D31-65AD-6BA7-09337603EF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0178" y="1905368"/>
            <a:ext cx="5131444" cy="2648575"/>
          </a:xfrm>
          <a:prstGeom prst="rect">
            <a:avLst/>
          </a:prstGeom>
          <a:ln w="38100">
            <a:solidFill>
              <a:srgbClr val="792530"/>
            </a:solidFill>
          </a:ln>
        </p:spPr>
      </p:pic>
      <p:pic>
        <p:nvPicPr>
          <p:cNvPr id="1026" name="Picture 2" descr="Proactive - Free user icons">
            <a:extLst>
              <a:ext uri="{FF2B5EF4-FFF2-40B4-BE49-F238E27FC236}">
                <a16:creationId xmlns:a16="http://schemas.microsoft.com/office/drawing/2014/main" id="{211A23EC-34B1-3048-0170-43562B140A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1321" y="4649786"/>
            <a:ext cx="1823977" cy="1823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ixing errors or technical problems icon 23341769 Vector Art at Vecteezy">
            <a:extLst>
              <a:ext uri="{FF2B5EF4-FFF2-40B4-BE49-F238E27FC236}">
                <a16:creationId xmlns:a16="http://schemas.microsoft.com/office/drawing/2014/main" id="{8059440A-9531-6BCB-5356-FD545F8091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71" t="20353" r="15614" b="19690"/>
          <a:stretch>
            <a:fillRect/>
          </a:stretch>
        </p:blipFill>
        <p:spPr bwMode="auto">
          <a:xfrm>
            <a:off x="9372812" y="4953620"/>
            <a:ext cx="1354238" cy="1315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Nyíl: lefelé mutató 5">
            <a:extLst>
              <a:ext uri="{FF2B5EF4-FFF2-40B4-BE49-F238E27FC236}">
                <a16:creationId xmlns:a16="http://schemas.microsoft.com/office/drawing/2014/main" id="{F09B192D-F1A2-1B40-7614-53DF1818A303}"/>
              </a:ext>
            </a:extLst>
          </p:cNvPr>
          <p:cNvSpPr/>
          <p:nvPr/>
        </p:nvSpPr>
        <p:spPr>
          <a:xfrm rot="16200000">
            <a:off x="8139113" y="5092692"/>
            <a:ext cx="509714" cy="1463059"/>
          </a:xfrm>
          <a:prstGeom prst="downArrow">
            <a:avLst/>
          </a:prstGeom>
          <a:solidFill>
            <a:srgbClr val="79253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Dia számának helye 2">
            <a:extLst>
              <a:ext uri="{FF2B5EF4-FFF2-40B4-BE49-F238E27FC236}">
                <a16:creationId xmlns:a16="http://schemas.microsoft.com/office/drawing/2014/main" id="{2C3A8508-F098-87B4-B52D-42E9F02FC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7C73F-91D2-C74D-BD19-6CBB5D1569C2}" type="slidenum">
              <a:rPr lang="hu-HU" smtClean="0"/>
              <a:t>14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9960318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D6CA49-A780-847D-C8A4-049E364E18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 descr="A black and white logo&#10;&#10;AI-generated content may be incorrect.">
            <a:extLst>
              <a:ext uri="{FF2B5EF4-FFF2-40B4-BE49-F238E27FC236}">
                <a16:creationId xmlns:a16="http://schemas.microsoft.com/office/drawing/2014/main" id="{0162D7FA-69CC-9125-D9B5-0D94E2A901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6467" y="5972411"/>
            <a:ext cx="2144306" cy="10721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6C59029-D694-DBC7-8E8C-B1E7415417E2}"/>
              </a:ext>
            </a:extLst>
          </p:cNvPr>
          <p:cNvSpPr txBox="1"/>
          <p:nvPr/>
        </p:nvSpPr>
        <p:spPr>
          <a:xfrm>
            <a:off x="0" y="100437"/>
            <a:ext cx="6713310" cy="36933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r>
              <a:rPr lang="en-GB" sz="900">
                <a:latin typeface="Montserrat Light" panose="00000400000000000000" pitchFamily="2" charset="0"/>
              </a:rPr>
              <a:t>TÖBBUTAS HÁLÓZATI FOLYAMOK FELÜGYELETI ADATAINAK FELDOLGOZÁSA ÉS GRAFIKUS MEGJELENÍTÉSE </a:t>
            </a:r>
            <a:endParaRPr lang="en" sz="900" spc="300">
              <a:latin typeface="Montserrat Light" panose="00000400000000000000" pitchFamily="2" charset="0"/>
              <a:ea typeface="Noto Sans"/>
              <a:cs typeface="Noto Sans"/>
            </a:endParaRPr>
          </a:p>
          <a:p>
            <a:endParaRPr lang="en-GB" sz="900">
              <a:latin typeface="Montserrat Light" panose="00000400000000000000" pitchFamily="2" charset="0"/>
            </a:endParaRPr>
          </a:p>
        </p:txBody>
      </p:sp>
      <p:sp>
        <p:nvSpPr>
          <p:cNvPr id="37" name="TextBox 10">
            <a:extLst>
              <a:ext uri="{FF2B5EF4-FFF2-40B4-BE49-F238E27FC236}">
                <a16:creationId xmlns:a16="http://schemas.microsoft.com/office/drawing/2014/main" id="{62515489-C61D-5370-C786-C12D7629425F}"/>
              </a:ext>
            </a:extLst>
          </p:cNvPr>
          <p:cNvSpPr txBox="1"/>
          <p:nvPr/>
        </p:nvSpPr>
        <p:spPr>
          <a:xfrm>
            <a:off x="9642979" y="54272"/>
            <a:ext cx="2549021" cy="27699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en-GB" sz="1200">
                <a:solidFill>
                  <a:schemeClr val="bg1">
                    <a:lumMod val="65000"/>
                  </a:schemeClr>
                </a:solidFill>
                <a:latin typeface="Montserrat Light" panose="00000400000000000000" pitchFamily="2" charset="0"/>
                <a:cs typeface="Arial"/>
              </a:rPr>
              <a:t>Buga Péter</a:t>
            </a:r>
            <a:r>
              <a:rPr lang="hu-HU" sz="1200">
                <a:solidFill>
                  <a:schemeClr val="bg1">
                    <a:lumMod val="65000"/>
                  </a:schemeClr>
                </a:solidFill>
                <a:latin typeface="Montserrat Light" panose="00000400000000000000" pitchFamily="2" charset="0"/>
                <a:cs typeface="Arial"/>
              </a:rPr>
              <a:t>  I    </a:t>
            </a:r>
            <a:r>
              <a:rPr lang="en-GB" sz="1200">
                <a:solidFill>
                  <a:schemeClr val="bg1">
                    <a:lumMod val="65000"/>
                  </a:schemeClr>
                </a:solidFill>
                <a:latin typeface="Montserrat Light" panose="00000400000000000000" pitchFamily="2" charset="0"/>
                <a:cs typeface="Arial"/>
              </a:rPr>
              <a:t>2026-01-08</a:t>
            </a:r>
            <a:endParaRPr lang="en-US" sz="1200">
              <a:solidFill>
                <a:schemeClr val="bg1">
                  <a:lumMod val="65000"/>
                </a:schemeClr>
              </a:solidFill>
              <a:latin typeface="Montserrat Light" panose="00000400000000000000" pitchFamily="2" charset="0"/>
              <a:ea typeface="Calibri"/>
              <a:cs typeface="Arial"/>
            </a:endParaRPr>
          </a:p>
        </p:txBody>
      </p:sp>
      <p:cxnSp>
        <p:nvCxnSpPr>
          <p:cNvPr id="18" name="Egyenes összekötő 17">
            <a:extLst>
              <a:ext uri="{FF2B5EF4-FFF2-40B4-BE49-F238E27FC236}">
                <a16:creationId xmlns:a16="http://schemas.microsoft.com/office/drawing/2014/main" id="{751B3146-C7ED-F05D-5FAA-663251701E18}"/>
              </a:ext>
            </a:extLst>
          </p:cNvPr>
          <p:cNvCxnSpPr>
            <a:cxnSpLocks/>
          </p:cNvCxnSpPr>
          <p:nvPr/>
        </p:nvCxnSpPr>
        <p:spPr>
          <a:xfrm>
            <a:off x="6592824" y="210312"/>
            <a:ext cx="3333643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Cím 1">
            <a:extLst>
              <a:ext uri="{FF2B5EF4-FFF2-40B4-BE49-F238E27FC236}">
                <a16:creationId xmlns:a16="http://schemas.microsoft.com/office/drawing/2014/main" id="{BB4DF393-874E-9CD0-58A8-241B9C78930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657350" y="510786"/>
            <a:ext cx="8877300" cy="518380"/>
          </a:xfrm>
        </p:spPr>
        <p:txBody>
          <a:bodyPr lIns="91440" tIns="45720" rIns="91440" bIns="45720" anchor="t">
            <a:normAutofit fontScale="90000"/>
          </a:bodyPr>
          <a:lstStyle/>
          <a:p>
            <a:pPr algn="ctr"/>
            <a:r>
              <a:rPr lang="en-GB" err="1">
                <a:latin typeface="Montserrat" panose="00000500000000000000" pitchFamily="2" charset="0"/>
              </a:rPr>
              <a:t>Eredmények</a:t>
            </a:r>
            <a:r>
              <a:rPr lang="en-GB">
                <a:latin typeface="Montserrat" panose="00000500000000000000" pitchFamily="2" charset="0"/>
              </a:rPr>
              <a:t> &amp; </a:t>
            </a:r>
            <a:r>
              <a:rPr lang="hu-HU">
                <a:latin typeface="Montserrat" panose="00000500000000000000" pitchFamily="2" charset="0"/>
              </a:rPr>
              <a:t>Jövőbeli Irányok</a:t>
            </a:r>
            <a:endParaRPr lang="en-US">
              <a:latin typeface="Montserrat" panose="00000500000000000000" pitchFamily="2" charset="0"/>
            </a:endParaRPr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5C35B48C-EBE4-34D2-2BDB-AB1FFA3F09DF}"/>
              </a:ext>
            </a:extLst>
          </p:cNvPr>
          <p:cNvSpPr txBox="1"/>
          <p:nvPr/>
        </p:nvSpPr>
        <p:spPr>
          <a:xfrm>
            <a:off x="792380" y="1879189"/>
            <a:ext cx="512854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u-HU" b="1">
                <a:solidFill>
                  <a:srgbClr val="990033"/>
                </a:solidFill>
                <a:latin typeface="Montserrat" panose="00000500000000000000" pitchFamily="2" charset="0"/>
                <a:ea typeface="Calibri"/>
                <a:cs typeface="Calibri"/>
              </a:rPr>
              <a:t>Eredmények</a:t>
            </a:r>
          </a:p>
          <a:p>
            <a:r>
              <a:rPr lang="hu-HU"/>
              <a:t>Teljes körű, végpontok közti felügyeleti megoldás</a:t>
            </a:r>
          </a:p>
          <a:p>
            <a:r>
              <a:rPr lang="hu-HU"/>
              <a:t>Többutas hálózati folyamok valós idejű vizualizációja</a:t>
            </a:r>
          </a:p>
          <a:p>
            <a:r>
              <a:rPr lang="hu-HU"/>
              <a:t>Automatizált forgalom előrejelzés ARIMA-</a:t>
            </a:r>
            <a:r>
              <a:rPr lang="hu-HU" err="1"/>
              <a:t>val</a:t>
            </a:r>
            <a:endParaRPr lang="hu-HU"/>
          </a:p>
          <a:p>
            <a:r>
              <a:rPr lang="hu-HU" err="1"/>
              <a:t>Konténerizált</a:t>
            </a:r>
            <a:r>
              <a:rPr lang="hu-HU"/>
              <a:t>, skálázható architektúra</a:t>
            </a:r>
          </a:p>
          <a:p>
            <a:r>
              <a:rPr lang="hu-HU"/>
              <a:t>Mininet teszt környezetben </a:t>
            </a:r>
            <a:r>
              <a:rPr lang="hu-HU" err="1"/>
              <a:t>validálva</a:t>
            </a:r>
            <a:endParaRPr lang="hu-HU"/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3C5178F9-2D80-1232-A1A6-5044E87D2173}"/>
              </a:ext>
            </a:extLst>
          </p:cNvPr>
          <p:cNvSpPr txBox="1"/>
          <p:nvPr/>
        </p:nvSpPr>
        <p:spPr>
          <a:xfrm>
            <a:off x="792380" y="4101648"/>
            <a:ext cx="554138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err="1">
                <a:solidFill>
                  <a:srgbClr val="990033"/>
                </a:solidFill>
                <a:latin typeface="Montserrat" panose="00000500000000000000" pitchFamily="2" charset="0"/>
                <a:ea typeface="Calibri"/>
                <a:cs typeface="Calibri"/>
              </a:rPr>
              <a:t>Jövőbeli</a:t>
            </a:r>
            <a:r>
              <a:rPr lang="en-GB" b="1">
                <a:solidFill>
                  <a:srgbClr val="990033"/>
                </a:solidFill>
                <a:latin typeface="Montserrat" panose="00000500000000000000" pitchFamily="2" charset="0"/>
                <a:ea typeface="Calibri"/>
                <a:cs typeface="Calibri"/>
              </a:rPr>
              <a:t> </a:t>
            </a:r>
            <a:r>
              <a:rPr lang="en-GB" b="1" err="1">
                <a:solidFill>
                  <a:srgbClr val="990033"/>
                </a:solidFill>
                <a:latin typeface="Montserrat" panose="00000500000000000000" pitchFamily="2" charset="0"/>
                <a:ea typeface="Calibri"/>
                <a:cs typeface="Calibri"/>
              </a:rPr>
              <a:t>Fejlesztések</a:t>
            </a:r>
            <a:endParaRPr lang="en-GB" b="1">
              <a:solidFill>
                <a:srgbClr val="990033"/>
              </a:solidFill>
              <a:latin typeface="Montserrat" panose="00000500000000000000" pitchFamily="2" charset="0"/>
              <a:ea typeface="Calibri"/>
              <a:cs typeface="Calibri"/>
            </a:endParaRPr>
          </a:p>
          <a:p>
            <a:r>
              <a:rPr lang="en-GB" err="1">
                <a:latin typeface="Montserrat" panose="00000500000000000000" pitchFamily="2" charset="0"/>
              </a:rPr>
              <a:t>Automatikus</a:t>
            </a:r>
            <a:r>
              <a:rPr lang="en-GB">
                <a:latin typeface="Montserrat" panose="00000500000000000000" pitchFamily="2" charset="0"/>
              </a:rPr>
              <a:t> </a:t>
            </a:r>
            <a:r>
              <a:rPr lang="en-GB" err="1">
                <a:latin typeface="Montserrat" panose="00000500000000000000" pitchFamily="2" charset="0"/>
              </a:rPr>
              <a:t>konfiguráció</a:t>
            </a:r>
            <a:r>
              <a:rPr lang="en-GB">
                <a:latin typeface="Montserrat" panose="00000500000000000000" pitchFamily="2" charset="0"/>
              </a:rPr>
              <a:t> </a:t>
            </a:r>
            <a:r>
              <a:rPr lang="en-GB" err="1">
                <a:latin typeface="Montserrat" panose="00000500000000000000" pitchFamily="2" charset="0"/>
              </a:rPr>
              <a:t>az</a:t>
            </a:r>
            <a:r>
              <a:rPr lang="en-GB">
                <a:latin typeface="Montserrat" panose="00000500000000000000" pitchFamily="2" charset="0"/>
              </a:rPr>
              <a:t> </a:t>
            </a:r>
            <a:r>
              <a:rPr lang="en-GB" err="1">
                <a:latin typeface="Montserrat" panose="00000500000000000000" pitchFamily="2" charset="0"/>
              </a:rPr>
              <a:t>előrejelzés</a:t>
            </a:r>
            <a:r>
              <a:rPr lang="en-GB">
                <a:latin typeface="Montserrat" panose="00000500000000000000" pitchFamily="2" charset="0"/>
              </a:rPr>
              <a:t> </a:t>
            </a:r>
            <a:r>
              <a:rPr lang="en-GB" err="1">
                <a:latin typeface="Montserrat" panose="00000500000000000000" pitchFamily="2" charset="0"/>
              </a:rPr>
              <a:t>lapján</a:t>
            </a:r>
            <a:endParaRPr lang="en-GB" b="1">
              <a:solidFill>
                <a:srgbClr val="990033"/>
              </a:solidFill>
              <a:latin typeface="Montserrat" panose="00000500000000000000" pitchFamily="2" charset="0"/>
              <a:ea typeface="Calibri"/>
              <a:cs typeface="Calibri"/>
            </a:endParaRPr>
          </a:p>
          <a:p>
            <a:r>
              <a:rPr lang="en-GB" err="1">
                <a:latin typeface="Montserrat" panose="00000500000000000000" pitchFamily="2" charset="0"/>
              </a:rPr>
              <a:t>Előrejelzés</a:t>
            </a:r>
            <a:r>
              <a:rPr lang="en-GB">
                <a:latin typeface="Montserrat" panose="00000500000000000000" pitchFamily="2" charset="0"/>
              </a:rPr>
              <a:t> </a:t>
            </a:r>
            <a:r>
              <a:rPr lang="en-GB" err="1">
                <a:latin typeface="Montserrat" panose="00000500000000000000" pitchFamily="2" charset="0"/>
              </a:rPr>
              <a:t>finomítása</a:t>
            </a:r>
            <a:r>
              <a:rPr lang="en-GB">
                <a:latin typeface="Montserrat" panose="00000500000000000000" pitchFamily="2" charset="0"/>
              </a:rPr>
              <a:t> </a:t>
            </a:r>
          </a:p>
          <a:p>
            <a:r>
              <a:rPr lang="en-GB" err="1">
                <a:latin typeface="Montserrat" panose="00000500000000000000" pitchFamily="2" charset="0"/>
              </a:rPr>
              <a:t>Riasztási</a:t>
            </a:r>
            <a:r>
              <a:rPr lang="en-GB">
                <a:latin typeface="Montserrat" panose="00000500000000000000" pitchFamily="2" charset="0"/>
              </a:rPr>
              <a:t> </a:t>
            </a:r>
            <a:r>
              <a:rPr lang="en-GB" err="1">
                <a:latin typeface="Montserrat" panose="00000500000000000000" pitchFamily="2" charset="0"/>
              </a:rPr>
              <a:t>Rendszer</a:t>
            </a:r>
            <a:endParaRPr lang="en-GB">
              <a:latin typeface="Montserrat" panose="00000500000000000000" pitchFamily="2" charset="0"/>
            </a:endParaRPr>
          </a:p>
        </p:txBody>
      </p:sp>
      <p:pic>
        <p:nvPicPr>
          <p:cNvPr id="2050" name="Picture 2" descr="Machine learning Meticulous Lineal Color icon">
            <a:extLst>
              <a:ext uri="{FF2B5EF4-FFF2-40B4-BE49-F238E27FC236}">
                <a16:creationId xmlns:a16="http://schemas.microsoft.com/office/drawing/2014/main" id="{65F64F79-4F20-5BA5-1F67-D384D067B5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1286" y="4062363"/>
            <a:ext cx="2182389" cy="2182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Alert Icon Transparent">
            <a:extLst>
              <a:ext uri="{FF2B5EF4-FFF2-40B4-BE49-F238E27FC236}">
                <a16:creationId xmlns:a16="http://schemas.microsoft.com/office/drawing/2014/main" id="{72DF2638-67E9-F65E-962E-187C9ACCBB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7262" y="1367558"/>
            <a:ext cx="2356413" cy="2356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Dia számának helye 2">
            <a:extLst>
              <a:ext uri="{FF2B5EF4-FFF2-40B4-BE49-F238E27FC236}">
                <a16:creationId xmlns:a16="http://schemas.microsoft.com/office/drawing/2014/main" id="{9BE95409-67B0-2C0F-937B-2E1EE0B2C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7C73F-91D2-C74D-BD19-6CBB5D1569C2}" type="slidenum">
              <a:rPr lang="hu-HU" smtClean="0"/>
              <a:t>15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2954005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117A49-C16F-6ECC-74B2-AE7B083002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 descr="A black and white logo&#10;&#10;AI-generated content may be incorrect.">
            <a:extLst>
              <a:ext uri="{FF2B5EF4-FFF2-40B4-BE49-F238E27FC236}">
                <a16:creationId xmlns:a16="http://schemas.microsoft.com/office/drawing/2014/main" id="{010C8A39-27FC-2BDC-FF95-5B3A67C8EF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6467" y="5972411"/>
            <a:ext cx="2144306" cy="10721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6F1F0A7-A88D-40B2-6B99-3613EB12DED0}"/>
              </a:ext>
            </a:extLst>
          </p:cNvPr>
          <p:cNvSpPr txBox="1"/>
          <p:nvPr/>
        </p:nvSpPr>
        <p:spPr>
          <a:xfrm>
            <a:off x="0" y="100437"/>
            <a:ext cx="6713310" cy="36933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r>
              <a:rPr lang="en-GB" sz="900">
                <a:latin typeface="Montserrat Light" panose="00000400000000000000" pitchFamily="2" charset="0"/>
              </a:rPr>
              <a:t>TÖBBUTAS HÁLÓZATI FOLYAMOK FELÜGYELETI ADATAINAK FELDOLGOZÁSA ÉS GRAFIKUS MEGJELENÍTÉSE </a:t>
            </a:r>
            <a:endParaRPr lang="en" sz="900" spc="300">
              <a:latin typeface="Montserrat Light" panose="00000400000000000000" pitchFamily="2" charset="0"/>
              <a:ea typeface="Noto Sans"/>
              <a:cs typeface="Noto Sans"/>
            </a:endParaRPr>
          </a:p>
          <a:p>
            <a:endParaRPr lang="en-GB" sz="900">
              <a:latin typeface="Montserrat Light" panose="00000400000000000000" pitchFamily="2" charset="0"/>
            </a:endParaRPr>
          </a:p>
        </p:txBody>
      </p:sp>
      <p:sp>
        <p:nvSpPr>
          <p:cNvPr id="37" name="TextBox 10">
            <a:extLst>
              <a:ext uri="{FF2B5EF4-FFF2-40B4-BE49-F238E27FC236}">
                <a16:creationId xmlns:a16="http://schemas.microsoft.com/office/drawing/2014/main" id="{EA5CFF1D-9CB8-E112-6317-CF3F0A9CDB11}"/>
              </a:ext>
            </a:extLst>
          </p:cNvPr>
          <p:cNvSpPr txBox="1"/>
          <p:nvPr/>
        </p:nvSpPr>
        <p:spPr>
          <a:xfrm>
            <a:off x="9642979" y="54272"/>
            <a:ext cx="2549021" cy="27699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en-GB" sz="1200">
                <a:solidFill>
                  <a:schemeClr val="bg1">
                    <a:lumMod val="65000"/>
                  </a:schemeClr>
                </a:solidFill>
                <a:latin typeface="Montserrat Light" panose="00000400000000000000" pitchFamily="2" charset="0"/>
                <a:cs typeface="Arial"/>
              </a:rPr>
              <a:t>Buga Péter</a:t>
            </a:r>
            <a:r>
              <a:rPr lang="hu-HU" sz="1200">
                <a:solidFill>
                  <a:schemeClr val="bg1">
                    <a:lumMod val="65000"/>
                  </a:schemeClr>
                </a:solidFill>
                <a:latin typeface="Montserrat Light" panose="00000400000000000000" pitchFamily="2" charset="0"/>
                <a:cs typeface="Arial"/>
              </a:rPr>
              <a:t>  I    </a:t>
            </a:r>
            <a:r>
              <a:rPr lang="en-GB" sz="1200">
                <a:solidFill>
                  <a:schemeClr val="bg1">
                    <a:lumMod val="65000"/>
                  </a:schemeClr>
                </a:solidFill>
                <a:latin typeface="Montserrat Light" panose="00000400000000000000" pitchFamily="2" charset="0"/>
                <a:cs typeface="Arial"/>
              </a:rPr>
              <a:t>2026-01-08</a:t>
            </a:r>
            <a:endParaRPr lang="en-US" sz="1200">
              <a:solidFill>
                <a:schemeClr val="bg1">
                  <a:lumMod val="65000"/>
                </a:schemeClr>
              </a:solidFill>
              <a:latin typeface="Montserrat Light" panose="00000400000000000000" pitchFamily="2" charset="0"/>
              <a:ea typeface="Calibri"/>
              <a:cs typeface="Arial"/>
            </a:endParaRPr>
          </a:p>
        </p:txBody>
      </p:sp>
      <p:cxnSp>
        <p:nvCxnSpPr>
          <p:cNvPr id="18" name="Egyenes összekötő 17">
            <a:extLst>
              <a:ext uri="{FF2B5EF4-FFF2-40B4-BE49-F238E27FC236}">
                <a16:creationId xmlns:a16="http://schemas.microsoft.com/office/drawing/2014/main" id="{32E1389B-3181-7447-1460-55D633030AE1}"/>
              </a:ext>
            </a:extLst>
          </p:cNvPr>
          <p:cNvCxnSpPr>
            <a:cxnSpLocks/>
          </p:cNvCxnSpPr>
          <p:nvPr/>
        </p:nvCxnSpPr>
        <p:spPr>
          <a:xfrm>
            <a:off x="6592824" y="210312"/>
            <a:ext cx="3333643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Cím 1">
            <a:extLst>
              <a:ext uri="{FF2B5EF4-FFF2-40B4-BE49-F238E27FC236}">
                <a16:creationId xmlns:a16="http://schemas.microsoft.com/office/drawing/2014/main" id="{B06A6589-2063-6488-34AC-6C6B21E1E44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657350" y="510786"/>
            <a:ext cx="8877300" cy="518380"/>
          </a:xfrm>
        </p:spPr>
        <p:txBody>
          <a:bodyPr lIns="91440" tIns="45720" rIns="91440" bIns="45720" anchor="t">
            <a:normAutofit fontScale="90000"/>
          </a:bodyPr>
          <a:lstStyle/>
          <a:p>
            <a:pPr algn="ctr"/>
            <a:r>
              <a:rPr lang="en-US" err="1">
                <a:latin typeface="Montserrat" panose="00000500000000000000" pitchFamily="2" charset="0"/>
              </a:rPr>
              <a:t>Kérdések</a:t>
            </a:r>
            <a:endParaRPr lang="en-US">
              <a:latin typeface="Montserrat" panose="00000500000000000000" pitchFamily="2" charset="0"/>
            </a:endParaRPr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1C100F83-EF8A-8204-E9C3-CF3E9DFC88D0}"/>
              </a:ext>
            </a:extLst>
          </p:cNvPr>
          <p:cNvSpPr txBox="1"/>
          <p:nvPr/>
        </p:nvSpPr>
        <p:spPr>
          <a:xfrm>
            <a:off x="305761" y="1070183"/>
            <a:ext cx="1176501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>
                <a:solidFill>
                  <a:srgbClr val="990033"/>
                </a:solidFill>
                <a:latin typeface="Montserrat" panose="00000500000000000000" pitchFamily="2" charset="0"/>
                <a:ea typeface="Calibri"/>
                <a:cs typeface="Calibri"/>
              </a:rPr>
              <a:t>1. </a:t>
            </a:r>
            <a:r>
              <a:rPr lang="en-GB" b="1" err="1">
                <a:solidFill>
                  <a:srgbClr val="990033"/>
                </a:solidFill>
                <a:latin typeface="Montserrat" panose="00000500000000000000" pitchFamily="2" charset="0"/>
                <a:ea typeface="Calibri"/>
                <a:cs typeface="Calibri"/>
              </a:rPr>
              <a:t>Kérdés</a:t>
            </a:r>
            <a:endParaRPr lang="en-GB" b="1">
              <a:solidFill>
                <a:srgbClr val="990033"/>
              </a:solidFill>
              <a:latin typeface="Montserrat" panose="00000500000000000000" pitchFamily="2" charset="0"/>
              <a:ea typeface="Calibri"/>
              <a:cs typeface="Calibri"/>
            </a:endParaRPr>
          </a:p>
          <a:p>
            <a:pPr algn="just"/>
            <a:r>
              <a:rPr lang="hu-HU">
                <a:latin typeface="Montserrat" panose="00000500000000000000" pitchFamily="2" charset="0"/>
              </a:rPr>
              <a:t>Az adatbázis kiválasztásánál, a „</a:t>
            </a:r>
            <a:r>
              <a:rPr lang="hu-HU" err="1">
                <a:latin typeface="Montserrat" panose="00000500000000000000" pitchFamily="2" charset="0"/>
              </a:rPr>
              <a:t>pull</a:t>
            </a:r>
            <a:r>
              <a:rPr lang="hu-HU">
                <a:latin typeface="Montserrat" panose="00000500000000000000" pitchFamily="2" charset="0"/>
              </a:rPr>
              <a:t>” alapú adatáramlást fő kiválasztási szempontként említi, hogy kontrollja legyen az adatgyűjtés ütemezése felett. Miért volt ez fontos szempont? Milyen kihívásokkal találná szemben magát, ha egy „</a:t>
            </a:r>
            <a:r>
              <a:rPr lang="hu-HU" err="1">
                <a:latin typeface="Montserrat" panose="00000500000000000000" pitchFamily="2" charset="0"/>
              </a:rPr>
              <a:t>push</a:t>
            </a:r>
            <a:r>
              <a:rPr lang="hu-HU">
                <a:latin typeface="Montserrat" panose="00000500000000000000" pitchFamily="2" charset="0"/>
              </a:rPr>
              <a:t>” alapú megoldást választott volna? </a:t>
            </a:r>
            <a:endParaRPr lang="en-GB">
              <a:latin typeface="Montserrat" panose="00000500000000000000" pitchFamily="2" charset="0"/>
            </a:endParaRPr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7A060601-7868-48A7-D85A-DBCD81B0B0C0}"/>
              </a:ext>
            </a:extLst>
          </p:cNvPr>
          <p:cNvSpPr txBox="1"/>
          <p:nvPr/>
        </p:nvSpPr>
        <p:spPr>
          <a:xfrm>
            <a:off x="1593691" y="2696276"/>
            <a:ext cx="64294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err="1">
                <a:solidFill>
                  <a:srgbClr val="990033"/>
                </a:solidFill>
                <a:latin typeface="Montserrat" panose="00000500000000000000" pitchFamily="2" charset="0"/>
                <a:ea typeface="Calibri"/>
                <a:cs typeface="Calibri"/>
              </a:rPr>
              <a:t>Miért</a:t>
            </a:r>
            <a:r>
              <a:rPr lang="en-GB" b="1" dirty="0">
                <a:solidFill>
                  <a:srgbClr val="990033"/>
                </a:solidFill>
                <a:latin typeface="Montserrat" panose="00000500000000000000" pitchFamily="2" charset="0"/>
                <a:ea typeface="Calibri"/>
                <a:cs typeface="Calibri"/>
              </a:rPr>
              <a:t> </a:t>
            </a:r>
            <a:r>
              <a:rPr lang="en-GB" b="1" dirty="0" err="1">
                <a:solidFill>
                  <a:srgbClr val="990033"/>
                </a:solidFill>
                <a:latin typeface="Montserrat" panose="00000500000000000000" pitchFamily="2" charset="0"/>
                <a:ea typeface="Calibri"/>
                <a:cs typeface="Calibri"/>
              </a:rPr>
              <a:t>fontos</a:t>
            </a:r>
            <a:r>
              <a:rPr lang="en-GB" b="1" dirty="0">
                <a:solidFill>
                  <a:srgbClr val="990033"/>
                </a:solidFill>
                <a:latin typeface="Montserrat" panose="00000500000000000000" pitchFamily="2" charset="0"/>
                <a:ea typeface="Calibri"/>
                <a:cs typeface="Calibri"/>
              </a:rPr>
              <a:t> </a:t>
            </a:r>
            <a:r>
              <a:rPr lang="en-GB" b="1" dirty="0" err="1">
                <a:solidFill>
                  <a:srgbClr val="990033"/>
                </a:solidFill>
                <a:latin typeface="Montserrat" panose="00000500000000000000" pitchFamily="2" charset="0"/>
                <a:ea typeface="Calibri"/>
                <a:cs typeface="Calibri"/>
              </a:rPr>
              <a:t>szempont</a:t>
            </a:r>
            <a:r>
              <a:rPr lang="en-GB" b="1" dirty="0">
                <a:solidFill>
                  <a:srgbClr val="990033"/>
                </a:solidFill>
                <a:latin typeface="Montserrat" panose="00000500000000000000" pitchFamily="2" charset="0"/>
                <a:ea typeface="Calibri"/>
                <a:cs typeface="Calibri"/>
              </a:rPr>
              <a:t>?</a:t>
            </a:r>
            <a:br>
              <a:rPr lang="en-GB" dirty="0">
                <a:latin typeface="Montserrat" panose="00000500000000000000" pitchFamily="2" charset="0"/>
              </a:rPr>
            </a:br>
            <a:r>
              <a:rPr lang="en-GB" dirty="0" err="1">
                <a:latin typeface="Montserrat" panose="00000500000000000000" pitchFamily="2" charset="0"/>
              </a:rPr>
              <a:t>Rendszer</a:t>
            </a:r>
            <a:r>
              <a:rPr lang="en-GB" dirty="0">
                <a:latin typeface="Montserrat" panose="00000500000000000000" pitchFamily="2" charset="0"/>
              </a:rPr>
              <a:t> </a:t>
            </a:r>
            <a:r>
              <a:rPr lang="en-GB" dirty="0" err="1">
                <a:latin typeface="Montserrat" panose="00000500000000000000" pitchFamily="2" charset="0"/>
              </a:rPr>
              <a:t>működésének</a:t>
            </a:r>
            <a:r>
              <a:rPr lang="en-GB" dirty="0">
                <a:latin typeface="Montserrat" panose="00000500000000000000" pitchFamily="2" charset="0"/>
              </a:rPr>
              <a:t> </a:t>
            </a:r>
            <a:r>
              <a:rPr lang="en-GB" dirty="0" err="1">
                <a:latin typeface="Montserrat" panose="00000500000000000000" pitchFamily="2" charset="0"/>
              </a:rPr>
              <a:t>meghatározó</a:t>
            </a:r>
            <a:r>
              <a:rPr lang="en-GB" dirty="0">
                <a:latin typeface="Montserrat" panose="00000500000000000000" pitchFamily="2" charset="0"/>
              </a:rPr>
              <a:t> </a:t>
            </a:r>
            <a:r>
              <a:rPr lang="en-GB" dirty="0" err="1">
                <a:latin typeface="Montserrat" panose="00000500000000000000" pitchFamily="2" charset="0"/>
              </a:rPr>
              <a:t>eleme</a:t>
            </a:r>
            <a:endParaRPr lang="en-GB" dirty="0">
              <a:latin typeface="Montserrat" panose="00000500000000000000" pitchFamily="2" charset="0"/>
            </a:endParaRPr>
          </a:p>
          <a:p>
            <a:r>
              <a:rPr lang="en-GB" dirty="0">
                <a:latin typeface="Montserrat" panose="00000500000000000000" pitchFamily="2" charset="0"/>
              </a:rPr>
              <a:t>A </a:t>
            </a:r>
            <a:r>
              <a:rPr lang="en-GB" dirty="0" err="1">
                <a:latin typeface="Montserrat" panose="00000500000000000000" pitchFamily="2" charset="0"/>
              </a:rPr>
              <a:t>két</a:t>
            </a:r>
            <a:r>
              <a:rPr lang="en-GB" dirty="0">
                <a:latin typeface="Montserrat" panose="00000500000000000000" pitchFamily="2" charset="0"/>
              </a:rPr>
              <a:t> </a:t>
            </a:r>
            <a:r>
              <a:rPr lang="en-GB" dirty="0" err="1">
                <a:latin typeface="Montserrat" panose="00000500000000000000" pitchFamily="2" charset="0"/>
              </a:rPr>
              <a:t>megközelítés</a:t>
            </a:r>
            <a:r>
              <a:rPr lang="en-GB" dirty="0">
                <a:latin typeface="Montserrat" panose="00000500000000000000" pitchFamily="2" charset="0"/>
              </a:rPr>
              <a:t> </a:t>
            </a:r>
            <a:r>
              <a:rPr lang="en-GB" dirty="0" err="1">
                <a:latin typeface="Montserrat" panose="00000500000000000000" pitchFamily="2" charset="0"/>
              </a:rPr>
              <a:t>közötti</a:t>
            </a:r>
            <a:r>
              <a:rPr lang="en-GB" dirty="0">
                <a:latin typeface="Montserrat" panose="00000500000000000000" pitchFamily="2" charset="0"/>
              </a:rPr>
              <a:t> </a:t>
            </a:r>
            <a:r>
              <a:rPr lang="en-GB" dirty="0" err="1">
                <a:latin typeface="Montserrat" panose="00000500000000000000" pitchFamily="2" charset="0"/>
              </a:rPr>
              <a:t>előny</a:t>
            </a:r>
            <a:r>
              <a:rPr lang="en-GB" dirty="0">
                <a:latin typeface="Montserrat" panose="00000500000000000000" pitchFamily="2" charset="0"/>
              </a:rPr>
              <a:t>/</a:t>
            </a:r>
            <a:r>
              <a:rPr lang="en-GB" dirty="0" err="1">
                <a:latin typeface="Montserrat" panose="00000500000000000000" pitchFamily="2" charset="0"/>
              </a:rPr>
              <a:t>hátrány</a:t>
            </a:r>
            <a:endParaRPr lang="en-GB" dirty="0">
              <a:latin typeface="Montserrat" panose="00000500000000000000" pitchFamily="2" charset="0"/>
            </a:endParaRPr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5691E920-EBC0-F29A-AFBC-296C23F1475C}"/>
              </a:ext>
            </a:extLst>
          </p:cNvPr>
          <p:cNvSpPr txBox="1"/>
          <p:nvPr/>
        </p:nvSpPr>
        <p:spPr>
          <a:xfrm>
            <a:off x="6628436" y="4257914"/>
            <a:ext cx="27895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rgbClr val="990033"/>
                </a:solidFill>
                <a:latin typeface="Montserrat" panose="00000500000000000000" pitchFamily="2" charset="0"/>
                <a:ea typeface="Calibri"/>
                <a:cs typeface="Calibri"/>
              </a:rPr>
              <a:t>Push </a:t>
            </a:r>
            <a:r>
              <a:rPr lang="en-GB" b="1" dirty="0" err="1">
                <a:solidFill>
                  <a:srgbClr val="990033"/>
                </a:solidFill>
                <a:latin typeface="Montserrat" panose="00000500000000000000" pitchFamily="2" charset="0"/>
                <a:ea typeface="Calibri"/>
                <a:cs typeface="Calibri"/>
              </a:rPr>
              <a:t>kihívások</a:t>
            </a:r>
            <a:endParaRPr lang="en-GB" b="1" dirty="0">
              <a:solidFill>
                <a:srgbClr val="990033"/>
              </a:solidFill>
              <a:latin typeface="Montserrat" panose="00000500000000000000" pitchFamily="2" charset="0"/>
              <a:ea typeface="Calibri"/>
              <a:cs typeface="Calibri"/>
            </a:endParaRPr>
          </a:p>
          <a:p>
            <a:r>
              <a:rPr lang="en-GB" dirty="0">
                <a:latin typeface="Montserrat" panose="00000500000000000000" pitchFamily="2" charset="0"/>
              </a:rPr>
              <a:t>DDoS </a:t>
            </a:r>
            <a:r>
              <a:rPr lang="en-GB" dirty="0" err="1">
                <a:latin typeface="Montserrat" panose="00000500000000000000" pitchFamily="2" charset="0"/>
              </a:rPr>
              <a:t>kockázat</a:t>
            </a:r>
            <a:endParaRPr lang="en-GB" dirty="0">
              <a:latin typeface="Montserrat" panose="00000500000000000000" pitchFamily="2" charset="0"/>
            </a:endParaRPr>
          </a:p>
          <a:p>
            <a:r>
              <a:rPr lang="en-GB" dirty="0" err="1">
                <a:latin typeface="Montserrat" panose="00000500000000000000" pitchFamily="2" charset="0"/>
              </a:rPr>
              <a:t>Bonyolult</a:t>
            </a:r>
            <a:r>
              <a:rPr lang="en-GB" dirty="0">
                <a:latin typeface="Montserrat" panose="00000500000000000000" pitchFamily="2" charset="0"/>
              </a:rPr>
              <a:t> </a:t>
            </a:r>
            <a:r>
              <a:rPr lang="en-GB" dirty="0" err="1">
                <a:latin typeface="Montserrat" panose="00000500000000000000" pitchFamily="2" charset="0"/>
              </a:rPr>
              <a:t>hibakezelés</a:t>
            </a:r>
            <a:endParaRPr lang="en-GB" dirty="0">
              <a:latin typeface="Montserrat" panose="00000500000000000000" pitchFamily="2" charset="0"/>
            </a:endParaRPr>
          </a:p>
          <a:p>
            <a:r>
              <a:rPr lang="en-GB" dirty="0">
                <a:latin typeface="Montserrat" panose="00000500000000000000" pitchFamily="2" charset="0"/>
              </a:rPr>
              <a:t>„Néma” </a:t>
            </a:r>
            <a:r>
              <a:rPr lang="en-GB" dirty="0" err="1">
                <a:latin typeface="Montserrat" panose="00000500000000000000" pitchFamily="2" charset="0"/>
              </a:rPr>
              <a:t>hibák</a:t>
            </a:r>
            <a:endParaRPr lang="en-GB" dirty="0">
              <a:latin typeface="Montserrat" panose="00000500000000000000" pitchFamily="2" charset="0"/>
            </a:endParaRPr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2CB344B9-880E-CB16-A381-69D9D1BBC8CA}"/>
              </a:ext>
            </a:extLst>
          </p:cNvPr>
          <p:cNvSpPr txBox="1"/>
          <p:nvPr/>
        </p:nvSpPr>
        <p:spPr>
          <a:xfrm>
            <a:off x="1657350" y="4257914"/>
            <a:ext cx="320679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rgbClr val="990033"/>
                </a:solidFill>
                <a:latin typeface="Montserrat" panose="00000500000000000000" pitchFamily="2" charset="0"/>
                <a:ea typeface="Calibri"/>
                <a:cs typeface="Calibri"/>
              </a:rPr>
              <a:t>Pull </a:t>
            </a:r>
            <a:r>
              <a:rPr lang="en-GB" b="1" dirty="0" err="1">
                <a:solidFill>
                  <a:srgbClr val="990033"/>
                </a:solidFill>
                <a:latin typeface="Montserrat" panose="00000500000000000000" pitchFamily="2" charset="0"/>
                <a:ea typeface="Calibri"/>
                <a:cs typeface="Calibri"/>
              </a:rPr>
              <a:t>előnyök</a:t>
            </a:r>
            <a:endParaRPr lang="en-GB" b="1" dirty="0">
              <a:solidFill>
                <a:srgbClr val="990033"/>
              </a:solidFill>
              <a:latin typeface="Montserrat" panose="00000500000000000000" pitchFamily="2" charset="0"/>
              <a:ea typeface="Calibri"/>
              <a:cs typeface="Calibri"/>
            </a:endParaRPr>
          </a:p>
          <a:p>
            <a:r>
              <a:rPr lang="en-GB" dirty="0" err="1">
                <a:latin typeface="Montserrat" panose="00000500000000000000" pitchFamily="2" charset="0"/>
              </a:rPr>
              <a:t>Adatbázis</a:t>
            </a:r>
            <a:r>
              <a:rPr lang="en-GB" dirty="0">
                <a:latin typeface="Montserrat" panose="00000500000000000000" pitchFamily="2" charset="0"/>
              </a:rPr>
              <a:t> </a:t>
            </a:r>
            <a:r>
              <a:rPr lang="hu-HU" dirty="0">
                <a:latin typeface="Montserrat" panose="00000500000000000000" pitchFamily="2" charset="0"/>
              </a:rPr>
              <a:t>oldali irányítás</a:t>
            </a:r>
          </a:p>
          <a:p>
            <a:r>
              <a:rPr lang="hu-HU" dirty="0">
                <a:latin typeface="Montserrat" panose="00000500000000000000" pitchFamily="2" charset="0"/>
              </a:rPr>
              <a:t>Túlterhelés elleni védelem</a:t>
            </a:r>
            <a:endParaRPr lang="en-GB" dirty="0">
              <a:latin typeface="Montserrat" panose="00000500000000000000" pitchFamily="2" charset="0"/>
            </a:endParaRPr>
          </a:p>
          <a:p>
            <a:r>
              <a:rPr lang="hu-HU" dirty="0">
                <a:latin typeface="Montserrat" panose="00000500000000000000" pitchFamily="2" charset="0"/>
              </a:rPr>
              <a:t>Egyszerűbb kliensek</a:t>
            </a:r>
            <a:endParaRPr lang="en-GB" dirty="0">
              <a:latin typeface="Montserrat" panose="00000500000000000000" pitchFamily="2" charset="0"/>
            </a:endParaRPr>
          </a:p>
          <a:p>
            <a:r>
              <a:rPr lang="hu-HU" dirty="0">
                <a:latin typeface="Montserrat" panose="00000500000000000000" pitchFamily="2" charset="0"/>
              </a:rPr>
              <a:t>Azonnali hibaészlelés</a:t>
            </a:r>
            <a:endParaRPr lang="en-GB" dirty="0">
              <a:latin typeface="Montserrat" panose="00000500000000000000" pitchFamily="2" charset="0"/>
            </a:endParaRPr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9E49E9F1-03EA-9AFE-66B6-DB2139B779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7C73F-91D2-C74D-BD19-6CBB5D1569C2}" type="slidenum">
              <a:rPr lang="hu-HU" smtClean="0"/>
              <a:t>16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1264719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9E5C0F-BD98-0736-C8D8-45AE0A6F08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 descr="A black and white logo&#10;&#10;AI-generated content may be incorrect.">
            <a:extLst>
              <a:ext uri="{FF2B5EF4-FFF2-40B4-BE49-F238E27FC236}">
                <a16:creationId xmlns:a16="http://schemas.microsoft.com/office/drawing/2014/main" id="{373375E3-0F5E-4FFC-BFFD-09259F42A7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6467" y="5972411"/>
            <a:ext cx="2144306" cy="10721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AAE790C-0457-86C2-4C25-353577C092B0}"/>
              </a:ext>
            </a:extLst>
          </p:cNvPr>
          <p:cNvSpPr txBox="1"/>
          <p:nvPr/>
        </p:nvSpPr>
        <p:spPr>
          <a:xfrm>
            <a:off x="0" y="100437"/>
            <a:ext cx="6713310" cy="36933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r>
              <a:rPr lang="en-GB" sz="900">
                <a:latin typeface="Montserrat Light" panose="00000400000000000000" pitchFamily="2" charset="0"/>
              </a:rPr>
              <a:t>TÖBBUTAS HÁLÓZATI FOLYAMOK FELÜGYELETI ADATAINAK FELDOLGOZÁSA ÉS GRAFIKUS MEGJELENÍTÉSE </a:t>
            </a:r>
            <a:endParaRPr lang="en" sz="900" spc="300">
              <a:latin typeface="Montserrat Light" panose="00000400000000000000" pitchFamily="2" charset="0"/>
              <a:ea typeface="Noto Sans"/>
              <a:cs typeface="Noto Sans"/>
            </a:endParaRPr>
          </a:p>
          <a:p>
            <a:endParaRPr lang="en-GB" sz="900">
              <a:latin typeface="Montserrat Light" panose="00000400000000000000" pitchFamily="2" charset="0"/>
            </a:endParaRPr>
          </a:p>
        </p:txBody>
      </p:sp>
      <p:sp>
        <p:nvSpPr>
          <p:cNvPr id="37" name="TextBox 10">
            <a:extLst>
              <a:ext uri="{FF2B5EF4-FFF2-40B4-BE49-F238E27FC236}">
                <a16:creationId xmlns:a16="http://schemas.microsoft.com/office/drawing/2014/main" id="{D1AF91A6-6423-AD25-EE12-4FBEDA762196}"/>
              </a:ext>
            </a:extLst>
          </p:cNvPr>
          <p:cNvSpPr txBox="1"/>
          <p:nvPr/>
        </p:nvSpPr>
        <p:spPr>
          <a:xfrm>
            <a:off x="9642979" y="54272"/>
            <a:ext cx="2549021" cy="27699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en-GB" sz="1200">
                <a:solidFill>
                  <a:schemeClr val="bg1">
                    <a:lumMod val="65000"/>
                  </a:schemeClr>
                </a:solidFill>
                <a:latin typeface="Montserrat Light" panose="00000400000000000000" pitchFamily="2" charset="0"/>
                <a:cs typeface="Arial"/>
              </a:rPr>
              <a:t>Buga Péter</a:t>
            </a:r>
            <a:r>
              <a:rPr lang="hu-HU" sz="1200">
                <a:solidFill>
                  <a:schemeClr val="bg1">
                    <a:lumMod val="65000"/>
                  </a:schemeClr>
                </a:solidFill>
                <a:latin typeface="Montserrat Light" panose="00000400000000000000" pitchFamily="2" charset="0"/>
                <a:cs typeface="Arial"/>
              </a:rPr>
              <a:t>  I    </a:t>
            </a:r>
            <a:r>
              <a:rPr lang="en-GB" sz="1200">
                <a:solidFill>
                  <a:schemeClr val="bg1">
                    <a:lumMod val="65000"/>
                  </a:schemeClr>
                </a:solidFill>
                <a:latin typeface="Montserrat Light" panose="00000400000000000000" pitchFamily="2" charset="0"/>
                <a:cs typeface="Arial"/>
              </a:rPr>
              <a:t>2026-01-08</a:t>
            </a:r>
            <a:endParaRPr lang="en-US" sz="1200">
              <a:solidFill>
                <a:schemeClr val="bg1">
                  <a:lumMod val="65000"/>
                </a:schemeClr>
              </a:solidFill>
              <a:latin typeface="Montserrat Light" panose="00000400000000000000" pitchFamily="2" charset="0"/>
              <a:ea typeface="Calibri"/>
              <a:cs typeface="Arial"/>
            </a:endParaRPr>
          </a:p>
        </p:txBody>
      </p:sp>
      <p:cxnSp>
        <p:nvCxnSpPr>
          <p:cNvPr id="18" name="Egyenes összekötő 17">
            <a:extLst>
              <a:ext uri="{FF2B5EF4-FFF2-40B4-BE49-F238E27FC236}">
                <a16:creationId xmlns:a16="http://schemas.microsoft.com/office/drawing/2014/main" id="{EDFEE2CB-82DB-6A42-8A67-63588ADEE265}"/>
              </a:ext>
            </a:extLst>
          </p:cNvPr>
          <p:cNvCxnSpPr>
            <a:cxnSpLocks/>
          </p:cNvCxnSpPr>
          <p:nvPr/>
        </p:nvCxnSpPr>
        <p:spPr>
          <a:xfrm>
            <a:off x="6592824" y="210312"/>
            <a:ext cx="3333643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Cím 1">
            <a:extLst>
              <a:ext uri="{FF2B5EF4-FFF2-40B4-BE49-F238E27FC236}">
                <a16:creationId xmlns:a16="http://schemas.microsoft.com/office/drawing/2014/main" id="{FB3B810A-43D7-EA90-B45A-1B9FB73FEAE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657350" y="510786"/>
            <a:ext cx="8877300" cy="518380"/>
          </a:xfrm>
        </p:spPr>
        <p:txBody>
          <a:bodyPr lIns="91440" tIns="45720" rIns="91440" bIns="45720" anchor="t">
            <a:normAutofit fontScale="90000"/>
          </a:bodyPr>
          <a:lstStyle/>
          <a:p>
            <a:pPr algn="ctr"/>
            <a:r>
              <a:rPr lang="en-US" err="1">
                <a:latin typeface="Montserrat" panose="00000500000000000000" pitchFamily="2" charset="0"/>
              </a:rPr>
              <a:t>Kérdések</a:t>
            </a:r>
            <a:endParaRPr lang="en-US">
              <a:latin typeface="Montserrat" panose="00000500000000000000" pitchFamily="2" charset="0"/>
            </a:endParaRPr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A9F91989-BDD3-1124-E176-FFCBE27E9734}"/>
              </a:ext>
            </a:extLst>
          </p:cNvPr>
          <p:cNvSpPr txBox="1"/>
          <p:nvPr/>
        </p:nvSpPr>
        <p:spPr>
          <a:xfrm>
            <a:off x="305761" y="1070183"/>
            <a:ext cx="1176501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>
                <a:solidFill>
                  <a:srgbClr val="990033"/>
                </a:solidFill>
                <a:latin typeface="Montserrat" panose="00000500000000000000" pitchFamily="2" charset="0"/>
                <a:ea typeface="Calibri"/>
                <a:cs typeface="Calibri"/>
              </a:rPr>
              <a:t>2. </a:t>
            </a:r>
            <a:r>
              <a:rPr lang="en-GB" b="1" err="1">
                <a:solidFill>
                  <a:srgbClr val="990033"/>
                </a:solidFill>
                <a:latin typeface="Montserrat" panose="00000500000000000000" pitchFamily="2" charset="0"/>
                <a:ea typeface="Calibri"/>
                <a:cs typeface="Calibri"/>
              </a:rPr>
              <a:t>Kérdés</a:t>
            </a:r>
            <a:endParaRPr lang="en-GB" b="1">
              <a:solidFill>
                <a:srgbClr val="990033"/>
              </a:solidFill>
              <a:latin typeface="Montserrat" panose="00000500000000000000" pitchFamily="2" charset="0"/>
              <a:ea typeface="Calibri"/>
              <a:cs typeface="Calibri"/>
            </a:endParaRPr>
          </a:p>
          <a:p>
            <a:pPr algn="just"/>
            <a:r>
              <a:rPr lang="hu-HU">
                <a:latin typeface="Montserrat" panose="00000500000000000000" pitchFamily="2" charset="0"/>
              </a:rPr>
              <a:t>Az elkészült felületen láthatjuk, hogy megjelennek a beérkezett </a:t>
            </a:r>
            <a:r>
              <a:rPr lang="hu-HU" err="1">
                <a:latin typeface="Montserrat" panose="00000500000000000000" pitchFamily="2" charset="0"/>
              </a:rPr>
              <a:t>eseményvezérelt</a:t>
            </a:r>
            <a:r>
              <a:rPr lang="hu-HU">
                <a:latin typeface="Montserrat" panose="00000500000000000000" pitchFamily="2" charset="0"/>
              </a:rPr>
              <a:t> </a:t>
            </a:r>
            <a:r>
              <a:rPr lang="hu-HU" err="1">
                <a:latin typeface="Montserrat" panose="00000500000000000000" pitchFamily="2" charset="0"/>
              </a:rPr>
              <a:t>push</a:t>
            </a:r>
            <a:r>
              <a:rPr lang="hu-HU">
                <a:latin typeface="Montserrat" panose="00000500000000000000" pitchFamily="2" charset="0"/>
              </a:rPr>
              <a:t> értesítések. Ezek milyen módon kerültek tárolásra az adatbázisban? Ezek is leképzésre kerültek idősoros adatokra, vagy esetleg más megoldást használt?</a:t>
            </a:r>
            <a:endParaRPr lang="en-GB">
              <a:latin typeface="Montserrat" panose="00000500000000000000" pitchFamily="2" charset="0"/>
            </a:endParaRPr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BCB3069C-4152-B205-66D7-8D28FB64C7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2098" y="2707825"/>
            <a:ext cx="4297124" cy="3143629"/>
          </a:xfrm>
          <a:prstGeom prst="rect">
            <a:avLst/>
          </a:prstGeom>
          <a:ln w="38100">
            <a:solidFill>
              <a:srgbClr val="792530"/>
            </a:solidFill>
          </a:ln>
        </p:spPr>
      </p:pic>
      <p:sp>
        <p:nvSpPr>
          <p:cNvPr id="7" name="Szövegdoboz 6">
            <a:extLst>
              <a:ext uri="{FF2B5EF4-FFF2-40B4-BE49-F238E27FC236}">
                <a16:creationId xmlns:a16="http://schemas.microsoft.com/office/drawing/2014/main" id="{1AE28783-6DA5-0348-7E9C-1B422B474C03}"/>
              </a:ext>
            </a:extLst>
          </p:cNvPr>
          <p:cNvSpPr txBox="1"/>
          <p:nvPr/>
        </p:nvSpPr>
        <p:spPr>
          <a:xfrm>
            <a:off x="1929813" y="3105799"/>
            <a:ext cx="380228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err="1">
                <a:solidFill>
                  <a:srgbClr val="990033"/>
                </a:solidFill>
                <a:latin typeface="Montserrat" panose="00000500000000000000" pitchFamily="2" charset="0"/>
                <a:ea typeface="Calibri"/>
                <a:cs typeface="Calibri"/>
              </a:rPr>
              <a:t>Tárolás</a:t>
            </a:r>
            <a:br>
              <a:rPr lang="en-GB"/>
            </a:br>
            <a:r>
              <a:rPr lang="en-GB" err="1"/>
              <a:t>Prometheusban</a:t>
            </a:r>
            <a:br>
              <a:rPr lang="en-GB"/>
            </a:br>
            <a:r>
              <a:rPr lang="en-GB" err="1"/>
              <a:t>Számláló</a:t>
            </a:r>
            <a:r>
              <a:rPr lang="en-GB"/>
              <a:t> </a:t>
            </a:r>
            <a:r>
              <a:rPr lang="en-GB" err="1"/>
              <a:t>címkékkel</a:t>
            </a:r>
            <a:endParaRPr lang="en-GB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/>
              <a:t>Hostname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/>
              <a:t>Time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/>
              <a:t>Level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/>
              <a:t>Content</a:t>
            </a:r>
          </a:p>
        </p:txBody>
      </p:sp>
      <p:sp>
        <p:nvSpPr>
          <p:cNvPr id="3" name="Dia számának helye 2">
            <a:extLst>
              <a:ext uri="{FF2B5EF4-FFF2-40B4-BE49-F238E27FC236}">
                <a16:creationId xmlns:a16="http://schemas.microsoft.com/office/drawing/2014/main" id="{444F3E8E-1EF9-4DF6-347B-CA06998D20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7C73F-91D2-C74D-BD19-6CBB5D1569C2}" type="slidenum">
              <a:rPr lang="hu-HU" smtClean="0"/>
              <a:t>17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7255859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B9244F-0B83-43A9-C12F-1B8F85E0F9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 descr="A black and white logo&#10;&#10;AI-generated content may be incorrect.">
            <a:extLst>
              <a:ext uri="{FF2B5EF4-FFF2-40B4-BE49-F238E27FC236}">
                <a16:creationId xmlns:a16="http://schemas.microsoft.com/office/drawing/2014/main" id="{8689B747-772D-0C35-B800-6B6B566DC2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6467" y="5972411"/>
            <a:ext cx="2144306" cy="10721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85C84F1-0443-F4EB-3006-5544A715B0EC}"/>
              </a:ext>
            </a:extLst>
          </p:cNvPr>
          <p:cNvSpPr txBox="1"/>
          <p:nvPr/>
        </p:nvSpPr>
        <p:spPr>
          <a:xfrm>
            <a:off x="0" y="100437"/>
            <a:ext cx="6713310" cy="36933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r>
              <a:rPr lang="en-GB" sz="900">
                <a:latin typeface="Montserrat Light" panose="00000400000000000000" pitchFamily="2" charset="0"/>
              </a:rPr>
              <a:t>TÖBBUTAS HÁLÓZATI FOLYAMOK FELÜGYELETI ADATAINAK FELDOLGOZÁSA ÉS GRAFIKUS MEGJELENÍTÉSE </a:t>
            </a:r>
            <a:endParaRPr lang="en" sz="900" spc="300">
              <a:latin typeface="Montserrat Light" panose="00000400000000000000" pitchFamily="2" charset="0"/>
              <a:ea typeface="Noto Sans"/>
              <a:cs typeface="Noto Sans"/>
            </a:endParaRPr>
          </a:p>
          <a:p>
            <a:endParaRPr lang="en-GB" sz="900">
              <a:latin typeface="Montserrat Light" panose="00000400000000000000" pitchFamily="2" charset="0"/>
            </a:endParaRPr>
          </a:p>
        </p:txBody>
      </p:sp>
      <p:sp>
        <p:nvSpPr>
          <p:cNvPr id="37" name="TextBox 10">
            <a:extLst>
              <a:ext uri="{FF2B5EF4-FFF2-40B4-BE49-F238E27FC236}">
                <a16:creationId xmlns:a16="http://schemas.microsoft.com/office/drawing/2014/main" id="{E28D06F3-DEF4-20CA-5916-D4CCB28C2A92}"/>
              </a:ext>
            </a:extLst>
          </p:cNvPr>
          <p:cNvSpPr txBox="1"/>
          <p:nvPr/>
        </p:nvSpPr>
        <p:spPr>
          <a:xfrm>
            <a:off x="9642979" y="54272"/>
            <a:ext cx="2549021" cy="27699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en-GB" sz="1200">
                <a:solidFill>
                  <a:schemeClr val="bg1">
                    <a:lumMod val="65000"/>
                  </a:schemeClr>
                </a:solidFill>
                <a:latin typeface="Montserrat Light" panose="00000400000000000000" pitchFamily="2" charset="0"/>
                <a:cs typeface="Arial"/>
              </a:rPr>
              <a:t>Buga Péter</a:t>
            </a:r>
            <a:r>
              <a:rPr lang="hu-HU" sz="1200">
                <a:solidFill>
                  <a:schemeClr val="bg1">
                    <a:lumMod val="65000"/>
                  </a:schemeClr>
                </a:solidFill>
                <a:latin typeface="Montserrat Light" panose="00000400000000000000" pitchFamily="2" charset="0"/>
                <a:cs typeface="Arial"/>
              </a:rPr>
              <a:t>  I    </a:t>
            </a:r>
            <a:r>
              <a:rPr lang="en-GB" sz="1200">
                <a:solidFill>
                  <a:schemeClr val="bg1">
                    <a:lumMod val="65000"/>
                  </a:schemeClr>
                </a:solidFill>
                <a:latin typeface="Montserrat Light" panose="00000400000000000000" pitchFamily="2" charset="0"/>
                <a:cs typeface="Arial"/>
              </a:rPr>
              <a:t>2026-01-08</a:t>
            </a:r>
            <a:endParaRPr lang="en-US" sz="1200">
              <a:solidFill>
                <a:schemeClr val="bg1">
                  <a:lumMod val="65000"/>
                </a:schemeClr>
              </a:solidFill>
              <a:latin typeface="Montserrat Light" panose="00000400000000000000" pitchFamily="2" charset="0"/>
              <a:ea typeface="Calibri"/>
              <a:cs typeface="Arial"/>
            </a:endParaRPr>
          </a:p>
        </p:txBody>
      </p:sp>
      <p:cxnSp>
        <p:nvCxnSpPr>
          <p:cNvPr id="18" name="Egyenes összekötő 17">
            <a:extLst>
              <a:ext uri="{FF2B5EF4-FFF2-40B4-BE49-F238E27FC236}">
                <a16:creationId xmlns:a16="http://schemas.microsoft.com/office/drawing/2014/main" id="{37D6B640-A930-BA56-980C-C11B69F77C11}"/>
              </a:ext>
            </a:extLst>
          </p:cNvPr>
          <p:cNvCxnSpPr>
            <a:cxnSpLocks/>
          </p:cNvCxnSpPr>
          <p:nvPr/>
        </p:nvCxnSpPr>
        <p:spPr>
          <a:xfrm>
            <a:off x="6592824" y="210312"/>
            <a:ext cx="3333643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Cím 1">
            <a:extLst>
              <a:ext uri="{FF2B5EF4-FFF2-40B4-BE49-F238E27FC236}">
                <a16:creationId xmlns:a16="http://schemas.microsoft.com/office/drawing/2014/main" id="{87C1EB1F-186A-3F02-5132-84C14539C6D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657350" y="510786"/>
            <a:ext cx="8877300" cy="518380"/>
          </a:xfrm>
        </p:spPr>
        <p:txBody>
          <a:bodyPr lIns="91440" tIns="45720" rIns="91440" bIns="45720" anchor="t">
            <a:normAutofit fontScale="90000"/>
          </a:bodyPr>
          <a:lstStyle/>
          <a:p>
            <a:pPr algn="ctr"/>
            <a:r>
              <a:rPr lang="en-US" err="1">
                <a:latin typeface="Montserrat" panose="00000500000000000000" pitchFamily="2" charset="0"/>
              </a:rPr>
              <a:t>Kérdések</a:t>
            </a:r>
            <a:endParaRPr lang="en-US">
              <a:latin typeface="Montserrat" panose="00000500000000000000" pitchFamily="2" charset="0"/>
            </a:endParaRPr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4871B8FC-5535-88AA-FF77-ADFD8903A923}"/>
              </a:ext>
            </a:extLst>
          </p:cNvPr>
          <p:cNvSpPr txBox="1"/>
          <p:nvPr/>
        </p:nvSpPr>
        <p:spPr>
          <a:xfrm>
            <a:off x="305761" y="1070183"/>
            <a:ext cx="1176501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u-HU" b="1">
                <a:solidFill>
                  <a:srgbClr val="990033"/>
                </a:solidFill>
                <a:latin typeface="Montserrat" panose="00000500000000000000" pitchFamily="2" charset="0"/>
                <a:ea typeface="Calibri"/>
                <a:cs typeface="Calibri"/>
              </a:rPr>
              <a:t>3.</a:t>
            </a:r>
            <a:r>
              <a:rPr lang="en-GB" b="1">
                <a:solidFill>
                  <a:srgbClr val="990033"/>
                </a:solidFill>
                <a:latin typeface="Montserrat" panose="00000500000000000000" pitchFamily="2" charset="0"/>
                <a:ea typeface="Calibri"/>
                <a:cs typeface="Calibri"/>
              </a:rPr>
              <a:t> </a:t>
            </a:r>
            <a:r>
              <a:rPr lang="en-GB" b="1" err="1">
                <a:solidFill>
                  <a:srgbClr val="990033"/>
                </a:solidFill>
                <a:latin typeface="Montserrat" panose="00000500000000000000" pitchFamily="2" charset="0"/>
                <a:ea typeface="Calibri"/>
                <a:cs typeface="Calibri"/>
              </a:rPr>
              <a:t>Kérdés</a:t>
            </a:r>
            <a:endParaRPr lang="en-GB" b="1">
              <a:solidFill>
                <a:srgbClr val="990033"/>
              </a:solidFill>
              <a:latin typeface="Montserrat" panose="00000500000000000000" pitchFamily="2" charset="0"/>
              <a:ea typeface="Calibri"/>
              <a:cs typeface="Calibri"/>
            </a:endParaRPr>
          </a:p>
          <a:p>
            <a:pPr algn="just"/>
            <a:r>
              <a:rPr lang="hu-HU">
                <a:latin typeface="Montserrat" panose="00000500000000000000" pitchFamily="2" charset="0"/>
              </a:rPr>
              <a:t>A Prometheus adatbázis ismertetésénél említést tesz annak riasztási képességeiről is. Vázolja fel nagy vonalakban, hogy milyen riasztási szabályokat tudna elképzelni a gyűjtött vagy </a:t>
            </a:r>
            <a:r>
              <a:rPr lang="hu-HU" err="1">
                <a:latin typeface="Montserrat" panose="00000500000000000000" pitchFamily="2" charset="0"/>
              </a:rPr>
              <a:t>előrejelzett</a:t>
            </a:r>
            <a:r>
              <a:rPr lang="hu-HU">
                <a:latin typeface="Montserrat" panose="00000500000000000000" pitchFamily="2" charset="0"/>
              </a:rPr>
              <a:t> adatok alapján, amelyek segíthetik a rendszergazdák munkáját!</a:t>
            </a:r>
            <a:endParaRPr lang="en-GB">
              <a:latin typeface="Montserrat" panose="00000500000000000000" pitchFamily="2" charset="0"/>
            </a:endParaRPr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AA7B10A0-BBD1-7958-A116-CE3D9908326F}"/>
              </a:ext>
            </a:extLst>
          </p:cNvPr>
          <p:cNvSpPr txBox="1"/>
          <p:nvPr/>
        </p:nvSpPr>
        <p:spPr>
          <a:xfrm>
            <a:off x="2392102" y="3424177"/>
            <a:ext cx="363445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err="1">
                <a:solidFill>
                  <a:srgbClr val="990033"/>
                </a:solidFill>
                <a:latin typeface="Montserrat" panose="00000500000000000000" pitchFamily="2" charset="0"/>
                <a:ea typeface="Calibri"/>
                <a:cs typeface="Calibri"/>
              </a:rPr>
              <a:t>Valós</a:t>
            </a:r>
            <a:r>
              <a:rPr lang="en-GB" b="1">
                <a:solidFill>
                  <a:srgbClr val="990033"/>
                </a:solidFill>
                <a:latin typeface="Montserrat" panose="00000500000000000000" pitchFamily="2" charset="0"/>
                <a:ea typeface="Calibri"/>
                <a:cs typeface="Calibri"/>
              </a:rPr>
              <a:t> </a:t>
            </a:r>
            <a:r>
              <a:rPr lang="en-GB" b="1" err="1">
                <a:solidFill>
                  <a:srgbClr val="990033"/>
                </a:solidFill>
                <a:latin typeface="Montserrat" panose="00000500000000000000" pitchFamily="2" charset="0"/>
                <a:ea typeface="Calibri"/>
                <a:cs typeface="Calibri"/>
              </a:rPr>
              <a:t>idejű</a:t>
            </a:r>
            <a:r>
              <a:rPr lang="en-GB" b="1">
                <a:solidFill>
                  <a:srgbClr val="990033"/>
                </a:solidFill>
                <a:latin typeface="Montserrat" panose="00000500000000000000" pitchFamily="2" charset="0"/>
                <a:ea typeface="Calibri"/>
                <a:cs typeface="Calibri"/>
              </a:rPr>
              <a:t> </a:t>
            </a:r>
            <a:r>
              <a:rPr lang="en-GB" b="1" err="1">
                <a:solidFill>
                  <a:srgbClr val="990033"/>
                </a:solidFill>
                <a:latin typeface="Montserrat" panose="00000500000000000000" pitchFamily="2" charset="0"/>
                <a:ea typeface="Calibri"/>
                <a:cs typeface="Calibri"/>
              </a:rPr>
              <a:t>metrikák</a:t>
            </a:r>
            <a:r>
              <a:rPr lang="en-GB" b="1">
                <a:solidFill>
                  <a:srgbClr val="990033"/>
                </a:solidFill>
                <a:latin typeface="Montserrat" panose="00000500000000000000" pitchFamily="2" charset="0"/>
                <a:ea typeface="Calibri"/>
                <a:cs typeface="Calibri"/>
              </a:rPr>
              <a:t> </a:t>
            </a:r>
            <a:r>
              <a:rPr lang="en-GB" b="1" err="1">
                <a:solidFill>
                  <a:srgbClr val="990033"/>
                </a:solidFill>
                <a:latin typeface="Montserrat" panose="00000500000000000000" pitchFamily="2" charset="0"/>
                <a:ea typeface="Calibri"/>
                <a:cs typeface="Calibri"/>
              </a:rPr>
              <a:t>alapján</a:t>
            </a:r>
            <a:endParaRPr lang="en-GB" b="1">
              <a:solidFill>
                <a:srgbClr val="990033"/>
              </a:solidFill>
              <a:latin typeface="Montserrat" panose="00000500000000000000" pitchFamily="2" charset="0"/>
              <a:ea typeface="Calibri"/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/>
              <a:t>Host </a:t>
            </a:r>
            <a:r>
              <a:rPr lang="en-GB" err="1"/>
              <a:t>elérhetőség</a:t>
            </a:r>
            <a:endParaRPr lang="en-GB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/>
              <a:t>Interface </a:t>
            </a:r>
            <a:r>
              <a:rPr lang="en-GB" err="1"/>
              <a:t>forgalom</a:t>
            </a:r>
            <a:endParaRPr lang="en-GB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err="1"/>
              <a:t>Adatfolyam</a:t>
            </a:r>
            <a:r>
              <a:rPr lang="en-GB"/>
              <a:t> </a:t>
            </a:r>
            <a:r>
              <a:rPr lang="en-GB" err="1"/>
              <a:t>eldobott</a:t>
            </a:r>
            <a:r>
              <a:rPr lang="en-GB"/>
              <a:t> </a:t>
            </a:r>
            <a:r>
              <a:rPr lang="en-GB" err="1"/>
              <a:t>csomagok</a:t>
            </a:r>
            <a:endParaRPr lang="en-GB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/>
              <a:t>Push notification </a:t>
            </a:r>
            <a:r>
              <a:rPr lang="en-GB" err="1"/>
              <a:t>szint</a:t>
            </a:r>
            <a:endParaRPr lang="en-GB"/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35B87426-A4A2-6916-6695-FF0D029FC3F8}"/>
              </a:ext>
            </a:extLst>
          </p:cNvPr>
          <p:cNvSpPr txBox="1"/>
          <p:nvPr/>
        </p:nvSpPr>
        <p:spPr>
          <a:xfrm>
            <a:off x="6908159" y="3429000"/>
            <a:ext cx="37984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err="1">
                <a:solidFill>
                  <a:srgbClr val="990033"/>
                </a:solidFill>
                <a:latin typeface="Montserrat" panose="00000500000000000000" pitchFamily="2" charset="0"/>
                <a:ea typeface="Calibri"/>
                <a:cs typeface="Calibri"/>
              </a:rPr>
              <a:t>Előrejelzett</a:t>
            </a:r>
            <a:r>
              <a:rPr lang="en-GB" b="1">
                <a:solidFill>
                  <a:srgbClr val="990033"/>
                </a:solidFill>
                <a:latin typeface="Montserrat" panose="00000500000000000000" pitchFamily="2" charset="0"/>
                <a:ea typeface="Calibri"/>
                <a:cs typeface="Calibri"/>
              </a:rPr>
              <a:t> </a:t>
            </a:r>
            <a:r>
              <a:rPr lang="en-GB" b="1" err="1">
                <a:solidFill>
                  <a:srgbClr val="990033"/>
                </a:solidFill>
                <a:latin typeface="Montserrat" panose="00000500000000000000" pitchFamily="2" charset="0"/>
                <a:ea typeface="Calibri"/>
                <a:cs typeface="Calibri"/>
              </a:rPr>
              <a:t>Adatok</a:t>
            </a:r>
            <a:r>
              <a:rPr lang="en-GB" b="1">
                <a:solidFill>
                  <a:srgbClr val="990033"/>
                </a:solidFill>
                <a:latin typeface="Montserrat" panose="00000500000000000000" pitchFamily="2" charset="0"/>
                <a:ea typeface="Calibri"/>
                <a:cs typeface="Calibri"/>
              </a:rPr>
              <a:t> </a:t>
            </a:r>
            <a:r>
              <a:rPr lang="en-GB" b="1" err="1">
                <a:solidFill>
                  <a:srgbClr val="990033"/>
                </a:solidFill>
                <a:latin typeface="Montserrat" panose="00000500000000000000" pitchFamily="2" charset="0"/>
                <a:ea typeface="Calibri"/>
                <a:cs typeface="Calibri"/>
              </a:rPr>
              <a:t>Alapján</a:t>
            </a:r>
            <a:endParaRPr lang="en-GB" b="1">
              <a:solidFill>
                <a:srgbClr val="990033"/>
              </a:solidFill>
              <a:latin typeface="Montserrat" panose="00000500000000000000" pitchFamily="2" charset="0"/>
              <a:ea typeface="Calibri"/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err="1"/>
              <a:t>Várható</a:t>
            </a:r>
            <a:r>
              <a:rPr lang="en-GB"/>
              <a:t> </a:t>
            </a:r>
            <a:r>
              <a:rPr lang="en-GB" err="1"/>
              <a:t>forgalom</a:t>
            </a:r>
            <a:r>
              <a:rPr lang="en-GB"/>
              <a:t> </a:t>
            </a:r>
            <a:r>
              <a:rPr lang="en-GB" err="1"/>
              <a:t>túlterhelés</a:t>
            </a:r>
            <a:endParaRPr lang="en-GB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err="1"/>
              <a:t>Túl</a:t>
            </a:r>
            <a:r>
              <a:rPr lang="en-GB"/>
              <a:t> </a:t>
            </a:r>
            <a:r>
              <a:rPr lang="en-GB" err="1"/>
              <a:t>nagy</a:t>
            </a:r>
            <a:r>
              <a:rPr lang="en-GB"/>
              <a:t> </a:t>
            </a:r>
            <a:r>
              <a:rPr lang="en-GB" err="1"/>
              <a:t>különbség</a:t>
            </a:r>
            <a:r>
              <a:rPr lang="en-GB"/>
              <a:t> a </a:t>
            </a:r>
            <a:r>
              <a:rPr lang="en-GB" err="1"/>
              <a:t>tényleges</a:t>
            </a:r>
            <a:r>
              <a:rPr lang="en-GB"/>
              <a:t> </a:t>
            </a:r>
            <a:r>
              <a:rPr lang="en-GB" err="1"/>
              <a:t>és</a:t>
            </a:r>
            <a:r>
              <a:rPr lang="en-GB"/>
              <a:t> </a:t>
            </a:r>
            <a:r>
              <a:rPr lang="en-GB" err="1"/>
              <a:t>az</a:t>
            </a:r>
            <a:r>
              <a:rPr lang="en-GB"/>
              <a:t> </a:t>
            </a:r>
            <a:r>
              <a:rPr lang="en-GB" err="1"/>
              <a:t>előrejelzett</a:t>
            </a:r>
            <a:r>
              <a:rPr lang="en-GB"/>
              <a:t> </a:t>
            </a:r>
            <a:r>
              <a:rPr lang="en-GB" err="1"/>
              <a:t>adatok</a:t>
            </a:r>
            <a:r>
              <a:rPr lang="en-GB"/>
              <a:t> </a:t>
            </a:r>
            <a:r>
              <a:rPr lang="en-GB" err="1"/>
              <a:t>között</a:t>
            </a:r>
            <a:endParaRPr lang="en-GB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DD4E4290-3B60-24B1-FE58-F666FF1241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7C73F-91D2-C74D-BD19-6CBB5D1569C2}" type="slidenum">
              <a:rPr lang="hu-HU" smtClean="0"/>
              <a:t>18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2036617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26CE10-7C8A-C592-7981-53DB8DE60D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15">
            <a:extLst>
              <a:ext uri="{FF2B5EF4-FFF2-40B4-BE49-F238E27FC236}">
                <a16:creationId xmlns:a16="http://schemas.microsoft.com/office/drawing/2014/main" id="{C3624DA9-9503-12F6-F9B9-4C723928F2F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9253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>
              <a:highlight>
                <a:srgbClr val="FF0000"/>
              </a:highlight>
            </a:endParaRPr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E0D5E54A-7578-2865-B604-CA40B83123F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err="1">
                <a:latin typeface="Huni_Quorum Medium BT_cracked" panose="020E0603030505020404"/>
              </a:rPr>
              <a:t>Budapesti</a:t>
            </a:r>
            <a:r>
              <a:rPr lang="en-GB">
                <a:latin typeface="Huni_Quorum Medium BT_cracked" panose="020E0603030505020404"/>
              </a:rPr>
              <a:t> </a:t>
            </a:r>
            <a:r>
              <a:rPr lang="en-GB" err="1">
                <a:latin typeface="Huni_Quorum Medium BT_cracked" panose="020E0603030505020404"/>
              </a:rPr>
              <a:t>Műszaki</a:t>
            </a:r>
            <a:r>
              <a:rPr lang="en-GB">
                <a:latin typeface="Huni_Quorum Medium BT_cracked" panose="020E0603030505020404"/>
              </a:rPr>
              <a:t> </a:t>
            </a:r>
            <a:r>
              <a:rPr lang="en-GB" err="1">
                <a:latin typeface="Huni_Quorum Medium BT_cracked" panose="020E0603030505020404"/>
              </a:rPr>
              <a:t>és</a:t>
            </a:r>
            <a:r>
              <a:rPr lang="en-GB">
                <a:latin typeface="Huni_Quorum Medium BT_cracked" panose="020E0603030505020404"/>
              </a:rPr>
              <a:t> </a:t>
            </a:r>
            <a:r>
              <a:rPr lang="en-GB" err="1">
                <a:latin typeface="Huni_Quorum Medium BT_cracked" panose="020E0603030505020404"/>
              </a:rPr>
              <a:t>Gazdaságtudományi</a:t>
            </a:r>
            <a:r>
              <a:rPr lang="en-GB">
                <a:latin typeface="Huni_Quorum Medium BT_cracked" panose="020E0603030505020404"/>
              </a:rPr>
              <a:t> </a:t>
            </a:r>
            <a:r>
              <a:rPr lang="en-GB" err="1">
                <a:latin typeface="Huni_Quorum Medium BT_cracked" panose="020E0603030505020404"/>
              </a:rPr>
              <a:t>Egyetem</a:t>
            </a:r>
            <a:endParaRPr lang="en-GB">
              <a:latin typeface="Huni_Quorum Medium BT_cracked" panose="020E0603030505020404"/>
            </a:endParaRP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BBED2499-E58F-D7DA-D2EF-08DDC8E364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3278525"/>
            <a:ext cx="5651090" cy="455612"/>
          </a:xfrm>
        </p:spPr>
        <p:txBody>
          <a:bodyPr/>
          <a:lstStyle/>
          <a:p>
            <a:r>
              <a:rPr lang="en-GB" sz="2800" err="1">
                <a:latin typeface="Huni_Quorum Medium BT_cracked" panose="020E0603030505020404"/>
              </a:rPr>
              <a:t>Köszönöm</a:t>
            </a:r>
            <a:r>
              <a:rPr lang="en-GB" sz="2800">
                <a:latin typeface="Huni_Quorum Medium BT_cracked" panose="020E0603030505020404"/>
              </a:rPr>
              <a:t> a </a:t>
            </a:r>
            <a:r>
              <a:rPr lang="en-GB" sz="2800" err="1">
                <a:latin typeface="Huni_Quorum Medium BT_cracked" panose="020E0603030505020404"/>
              </a:rPr>
              <a:t>figyelmet</a:t>
            </a:r>
            <a:r>
              <a:rPr lang="en-GB" sz="2800">
                <a:latin typeface="Huni_Quorum Medium BT_cracked" panose="020E0603030505020404"/>
              </a:rPr>
              <a:t>!</a:t>
            </a:r>
            <a:endParaRPr lang="en" sz="2800" b="0" spc="300">
              <a:latin typeface="Huni_Quorum Medium BT_cracked" panose="020E0603030505020404"/>
              <a:ea typeface="Noto Sans"/>
              <a:cs typeface="Noto Sans"/>
            </a:endParaRPr>
          </a:p>
        </p:txBody>
      </p:sp>
      <p:sp>
        <p:nvSpPr>
          <p:cNvPr id="5" name="TextBox 11">
            <a:extLst>
              <a:ext uri="{FF2B5EF4-FFF2-40B4-BE49-F238E27FC236}">
                <a16:creationId xmlns:a16="http://schemas.microsoft.com/office/drawing/2014/main" id="{440AF0A8-6DA5-3B6C-1C78-03318CDABE99}"/>
              </a:ext>
            </a:extLst>
          </p:cNvPr>
          <p:cNvSpPr txBox="1"/>
          <p:nvPr/>
        </p:nvSpPr>
        <p:spPr>
          <a:xfrm>
            <a:off x="771546" y="5496673"/>
            <a:ext cx="46931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pc="200">
                <a:solidFill>
                  <a:schemeClr val="bg1"/>
                </a:solidFill>
                <a:latin typeface="Huni_Quorum Medium BT_cracked" panose="020E0603030505020404" pitchFamily="34" charset="77"/>
              </a:rPr>
              <a:t>Buga Péter</a:t>
            </a:r>
          </a:p>
          <a:p>
            <a:r>
              <a:rPr lang="en-GB" spc="200" err="1">
                <a:solidFill>
                  <a:schemeClr val="bg1"/>
                </a:solidFill>
                <a:latin typeface="Huni_Quorum Medium BT_cracked" panose="020E0603030505020404" pitchFamily="34" charset="77"/>
              </a:rPr>
              <a:t>Konzulens</a:t>
            </a:r>
            <a:r>
              <a:rPr lang="en-GB" spc="200">
                <a:solidFill>
                  <a:schemeClr val="bg1"/>
                </a:solidFill>
                <a:latin typeface="Huni_Quorum Medium BT_cracked" panose="020E0603030505020404" pitchFamily="34" charset="77"/>
              </a:rPr>
              <a:t>: Dr. </a:t>
            </a:r>
            <a:r>
              <a:rPr lang="en-GB" spc="200" err="1">
                <a:solidFill>
                  <a:schemeClr val="bg1"/>
                </a:solidFill>
                <a:latin typeface="Huni_Quorum Medium BT_cracked" panose="020E0603030505020404" pitchFamily="34" charset="77"/>
              </a:rPr>
              <a:t>Maliosz</a:t>
            </a:r>
            <a:r>
              <a:rPr lang="en-GB" spc="200">
                <a:solidFill>
                  <a:schemeClr val="bg1"/>
                </a:solidFill>
                <a:latin typeface="Huni_Quorum Medium BT_cracked" panose="020E0603030505020404" pitchFamily="34" charset="77"/>
              </a:rPr>
              <a:t> </a:t>
            </a:r>
            <a:r>
              <a:rPr lang="en-GB" spc="200" err="1">
                <a:solidFill>
                  <a:schemeClr val="bg1"/>
                </a:solidFill>
                <a:latin typeface="Huni_Quorum Medium BT_cracked" panose="020E0603030505020404" pitchFamily="34" charset="77"/>
              </a:rPr>
              <a:t>Markosz</a:t>
            </a:r>
            <a:endParaRPr lang="hu-HU" spc="200">
              <a:solidFill>
                <a:schemeClr val="bg1"/>
              </a:solidFill>
              <a:latin typeface="Huni_Quorum Medium BT_cracked" panose="020E0603030505020404" pitchFamily="34" charset="77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7F064F8-9727-8021-C256-AE1840ED7DC9}"/>
              </a:ext>
            </a:extLst>
          </p:cNvPr>
          <p:cNvSpPr txBox="1">
            <a:spLocks/>
          </p:cNvSpPr>
          <p:nvPr/>
        </p:nvSpPr>
        <p:spPr>
          <a:xfrm>
            <a:off x="-228175" y="6216156"/>
            <a:ext cx="4510187" cy="2844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" sz="1100" spc="200">
                <a:solidFill>
                  <a:schemeClr val="bg1">
                    <a:lumMod val="95000"/>
                  </a:schemeClr>
                </a:solidFill>
                <a:latin typeface="Montserrat Light"/>
              </a:rPr>
              <a:t>BUDAPEST—2026—0</a:t>
            </a:r>
            <a:r>
              <a:rPr lang="en-GB" sz="1100" spc="200">
                <a:solidFill>
                  <a:schemeClr val="bg1">
                    <a:lumMod val="95000"/>
                  </a:schemeClr>
                </a:solidFill>
                <a:latin typeface="Montserrat Light"/>
              </a:rPr>
              <a:t>1</a:t>
            </a:r>
            <a:r>
              <a:rPr lang="en" sz="1100" spc="200">
                <a:solidFill>
                  <a:schemeClr val="bg1">
                    <a:lumMod val="95000"/>
                  </a:schemeClr>
                </a:solidFill>
                <a:latin typeface="Montserrat Light"/>
              </a:rPr>
              <a:t>—</a:t>
            </a:r>
            <a:r>
              <a:rPr lang="hu-HU" sz="1100" spc="200">
                <a:solidFill>
                  <a:schemeClr val="bg1">
                    <a:lumMod val="95000"/>
                  </a:schemeClr>
                </a:solidFill>
                <a:latin typeface="Montserrat Light"/>
              </a:rPr>
              <a:t>0</a:t>
            </a:r>
            <a:r>
              <a:rPr lang="en" sz="1100" spc="200">
                <a:solidFill>
                  <a:schemeClr val="bg1">
                    <a:lumMod val="95000"/>
                  </a:schemeClr>
                </a:solidFill>
                <a:latin typeface="Montserrat Light"/>
              </a:rPr>
              <a:t>8</a:t>
            </a:r>
            <a:endParaRPr lang="hu-HU" sz="1100" spc="200">
              <a:solidFill>
                <a:schemeClr val="bg1">
                  <a:lumMod val="95000"/>
                </a:schemeClr>
              </a:solidFill>
              <a:latin typeface="Montserrat Light"/>
            </a:endParaRPr>
          </a:p>
        </p:txBody>
      </p:sp>
      <p:cxnSp>
        <p:nvCxnSpPr>
          <p:cNvPr id="7" name="Egyenes összekötő 6">
            <a:extLst>
              <a:ext uri="{FF2B5EF4-FFF2-40B4-BE49-F238E27FC236}">
                <a16:creationId xmlns:a16="http://schemas.microsoft.com/office/drawing/2014/main" id="{E69A8F66-3ADA-5FB6-0733-69A63E109808}"/>
              </a:ext>
            </a:extLst>
          </p:cNvPr>
          <p:cNvCxnSpPr>
            <a:cxnSpLocks/>
          </p:cNvCxnSpPr>
          <p:nvPr/>
        </p:nvCxnSpPr>
        <p:spPr>
          <a:xfrm>
            <a:off x="838200" y="6200098"/>
            <a:ext cx="4464269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Kép 7" descr="A képen Betűtípus, Grafika, embléma, szimbólum látható&#10;&#10;Előfordulhat, hogy az AI által létrehozott tartalom helytelen.">
            <a:extLst>
              <a:ext uri="{FF2B5EF4-FFF2-40B4-BE49-F238E27FC236}">
                <a16:creationId xmlns:a16="http://schemas.microsoft.com/office/drawing/2014/main" id="{5ED5C71E-FD9C-1974-8EB2-DA837D6B1E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5778" y="3429000"/>
            <a:ext cx="3754771" cy="2852701"/>
          </a:xfrm>
          <a:prstGeom prst="rect">
            <a:avLst/>
          </a:prstGeom>
        </p:spPr>
      </p:pic>
      <p:pic>
        <p:nvPicPr>
          <p:cNvPr id="9" name="Picture 10">
            <a:extLst>
              <a:ext uri="{FF2B5EF4-FFF2-40B4-BE49-F238E27FC236}">
                <a16:creationId xmlns:a16="http://schemas.microsoft.com/office/drawing/2014/main" id="{6F2FF873-825F-9A99-4F35-B309640A4A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2024" y="531412"/>
            <a:ext cx="3025927" cy="3025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2519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FC3C73-EB77-A386-08E5-ADB4A2596D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 descr="A black and white logo&#10;&#10;AI-generated content may be incorrect.">
            <a:extLst>
              <a:ext uri="{FF2B5EF4-FFF2-40B4-BE49-F238E27FC236}">
                <a16:creationId xmlns:a16="http://schemas.microsoft.com/office/drawing/2014/main" id="{906D9672-DA7A-9071-644A-CF81C309DF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6467" y="5972411"/>
            <a:ext cx="2144306" cy="10721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00E6B00-A566-6316-4060-356EAA0BF60B}"/>
              </a:ext>
            </a:extLst>
          </p:cNvPr>
          <p:cNvSpPr txBox="1"/>
          <p:nvPr/>
        </p:nvSpPr>
        <p:spPr>
          <a:xfrm>
            <a:off x="0" y="100437"/>
            <a:ext cx="6713310" cy="36933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r>
              <a:rPr lang="en-GB" sz="900">
                <a:latin typeface="Montserrat Light" panose="00000400000000000000" pitchFamily="2" charset="0"/>
              </a:rPr>
              <a:t>TÖBBUTAS HÁLÓZATI FOLYAMOK FELÜGYELETI ADATAINAK FELDOLGOZÁSA ÉS GRAFIKUS MEGJELENÍTÉSE </a:t>
            </a:r>
            <a:endParaRPr lang="en" sz="900" spc="300">
              <a:latin typeface="Montserrat Light" panose="00000400000000000000" pitchFamily="2" charset="0"/>
              <a:ea typeface="Noto Sans"/>
              <a:cs typeface="Noto Sans"/>
            </a:endParaRPr>
          </a:p>
          <a:p>
            <a:endParaRPr lang="en-GB" sz="900">
              <a:latin typeface="Montserrat Light" panose="00000400000000000000" pitchFamily="2" charset="0"/>
            </a:endParaRPr>
          </a:p>
        </p:txBody>
      </p:sp>
      <p:sp>
        <p:nvSpPr>
          <p:cNvPr id="37" name="TextBox 10">
            <a:extLst>
              <a:ext uri="{FF2B5EF4-FFF2-40B4-BE49-F238E27FC236}">
                <a16:creationId xmlns:a16="http://schemas.microsoft.com/office/drawing/2014/main" id="{93A55A41-EF91-F820-DF5A-A110E8103A30}"/>
              </a:ext>
            </a:extLst>
          </p:cNvPr>
          <p:cNvSpPr txBox="1"/>
          <p:nvPr/>
        </p:nvSpPr>
        <p:spPr>
          <a:xfrm>
            <a:off x="9642979" y="54272"/>
            <a:ext cx="2549021" cy="27699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en-GB" sz="1200">
                <a:solidFill>
                  <a:schemeClr val="bg1">
                    <a:lumMod val="65000"/>
                  </a:schemeClr>
                </a:solidFill>
                <a:latin typeface="Montserrat Light" panose="00000400000000000000" pitchFamily="2" charset="0"/>
                <a:cs typeface="Arial"/>
              </a:rPr>
              <a:t>Buga Péter</a:t>
            </a:r>
            <a:r>
              <a:rPr lang="hu-HU" sz="1200">
                <a:solidFill>
                  <a:schemeClr val="bg1">
                    <a:lumMod val="65000"/>
                  </a:schemeClr>
                </a:solidFill>
                <a:latin typeface="Montserrat Light" panose="00000400000000000000" pitchFamily="2" charset="0"/>
                <a:cs typeface="Arial"/>
              </a:rPr>
              <a:t>  I    </a:t>
            </a:r>
            <a:r>
              <a:rPr lang="en-GB" sz="1200">
                <a:solidFill>
                  <a:schemeClr val="bg1">
                    <a:lumMod val="65000"/>
                  </a:schemeClr>
                </a:solidFill>
                <a:latin typeface="Montserrat Light" panose="00000400000000000000" pitchFamily="2" charset="0"/>
                <a:cs typeface="Arial"/>
              </a:rPr>
              <a:t>2026-01-08</a:t>
            </a:r>
            <a:endParaRPr lang="en-US" sz="1200">
              <a:solidFill>
                <a:schemeClr val="bg1">
                  <a:lumMod val="65000"/>
                </a:schemeClr>
              </a:solidFill>
              <a:latin typeface="Montserrat Light" panose="00000400000000000000" pitchFamily="2" charset="0"/>
              <a:ea typeface="Calibri"/>
              <a:cs typeface="Arial"/>
            </a:endParaRPr>
          </a:p>
        </p:txBody>
      </p:sp>
      <p:cxnSp>
        <p:nvCxnSpPr>
          <p:cNvPr id="18" name="Egyenes összekötő 17">
            <a:extLst>
              <a:ext uri="{FF2B5EF4-FFF2-40B4-BE49-F238E27FC236}">
                <a16:creationId xmlns:a16="http://schemas.microsoft.com/office/drawing/2014/main" id="{8FC872FD-48B5-BD39-7739-2A61A52A173C}"/>
              </a:ext>
            </a:extLst>
          </p:cNvPr>
          <p:cNvCxnSpPr>
            <a:cxnSpLocks/>
          </p:cNvCxnSpPr>
          <p:nvPr/>
        </p:nvCxnSpPr>
        <p:spPr>
          <a:xfrm>
            <a:off x="6592824" y="210312"/>
            <a:ext cx="3333643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Cím 1">
            <a:extLst>
              <a:ext uri="{FF2B5EF4-FFF2-40B4-BE49-F238E27FC236}">
                <a16:creationId xmlns:a16="http://schemas.microsoft.com/office/drawing/2014/main" id="{047F4AB4-00BE-BE21-0D79-5F7281CEAA9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657350" y="729224"/>
            <a:ext cx="8877300" cy="518380"/>
          </a:xfrm>
        </p:spPr>
        <p:txBody>
          <a:bodyPr lIns="91440" tIns="45720" rIns="91440" bIns="45720" anchor="t">
            <a:normAutofit fontScale="90000"/>
          </a:bodyPr>
          <a:lstStyle/>
          <a:p>
            <a:pPr algn="ctr"/>
            <a:r>
              <a:rPr lang="en-US">
                <a:latin typeface="Montserrat" panose="00000500000000000000" pitchFamily="2" charset="0"/>
              </a:rPr>
              <a:t>A </a:t>
            </a:r>
            <a:r>
              <a:rPr lang="en-US" err="1">
                <a:latin typeface="Montserrat" panose="00000500000000000000" pitchFamily="2" charset="0"/>
              </a:rPr>
              <a:t>hálózati</a:t>
            </a:r>
            <a:r>
              <a:rPr lang="en-US">
                <a:latin typeface="Montserrat" panose="00000500000000000000" pitchFamily="2" charset="0"/>
              </a:rPr>
              <a:t> </a:t>
            </a:r>
            <a:r>
              <a:rPr lang="en-US" err="1">
                <a:latin typeface="Montserrat" panose="00000500000000000000" pitchFamily="2" charset="0"/>
              </a:rPr>
              <a:t>megbízhatóság</a:t>
            </a:r>
            <a:r>
              <a:rPr lang="en-US">
                <a:latin typeface="Montserrat" panose="00000500000000000000" pitchFamily="2" charset="0"/>
              </a:rPr>
              <a:t> </a:t>
            </a:r>
            <a:r>
              <a:rPr lang="en-US" err="1">
                <a:latin typeface="Montserrat" panose="00000500000000000000" pitchFamily="2" charset="0"/>
              </a:rPr>
              <a:t>igénye</a:t>
            </a:r>
            <a:endParaRPr lang="en-US">
              <a:latin typeface="Montserrat" panose="00000500000000000000" pitchFamily="2" charset="0"/>
            </a:endParaRPr>
          </a:p>
        </p:txBody>
      </p:sp>
      <p:sp>
        <p:nvSpPr>
          <p:cNvPr id="24" name="AutoShape 4" descr="Industrial Automation Stock Photos, Images and Backgrounds for Free ...">
            <a:extLst>
              <a:ext uri="{FF2B5EF4-FFF2-40B4-BE49-F238E27FC236}">
                <a16:creationId xmlns:a16="http://schemas.microsoft.com/office/drawing/2014/main" id="{06207ACB-D23A-C3A3-9BEB-D9026240073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1030" name="Picture 6" descr="94,000+ Automation Industrial Pictures">
            <a:extLst>
              <a:ext uri="{FF2B5EF4-FFF2-40B4-BE49-F238E27FC236}">
                <a16:creationId xmlns:a16="http://schemas.microsoft.com/office/drawing/2014/main" id="{7A8F3B88-6304-038A-2C3F-0E78330D0C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0932" y="1696956"/>
            <a:ext cx="2828925" cy="1884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15 Vehicle-to-Vehicle Communication Technologies That Could Prevent ...">
            <a:extLst>
              <a:ext uri="{FF2B5EF4-FFF2-40B4-BE49-F238E27FC236}">
                <a16:creationId xmlns:a16="http://schemas.microsoft.com/office/drawing/2014/main" id="{6DB3FBA5-2DA7-5353-4C95-6072B60E7F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2983" y="3881873"/>
            <a:ext cx="3653194" cy="1790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Minimally Invasive Surgery | Weiss-Aug MedPharma">
            <a:extLst>
              <a:ext uri="{FF2B5EF4-FFF2-40B4-BE49-F238E27FC236}">
                <a16:creationId xmlns:a16="http://schemas.microsoft.com/office/drawing/2014/main" id="{FE378A56-254F-250F-59DB-8358AD0AB9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6805" y="1727088"/>
            <a:ext cx="2462115" cy="1854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Szövegdoboz 24">
            <a:extLst>
              <a:ext uri="{FF2B5EF4-FFF2-40B4-BE49-F238E27FC236}">
                <a16:creationId xmlns:a16="http://schemas.microsoft.com/office/drawing/2014/main" id="{CF263CFB-F3C8-5386-6678-EE5C8E024431}"/>
              </a:ext>
            </a:extLst>
          </p:cNvPr>
          <p:cNvSpPr txBox="1"/>
          <p:nvPr/>
        </p:nvSpPr>
        <p:spPr>
          <a:xfrm>
            <a:off x="288076" y="1621749"/>
            <a:ext cx="6172856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b="1" dirty="0">
                <a:solidFill>
                  <a:srgbClr val="990033"/>
                </a:solidFill>
                <a:latin typeface="Montserrat"/>
                <a:ea typeface="Calibri"/>
                <a:cs typeface="Calibri"/>
              </a:rPr>
              <a:t>Kritikus alkalmazások magas megbízhatóságot igényelnek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/>
              <a:t>  Ipari automatizálás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/>
              <a:t>  Járműipari kommunikáció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/>
              <a:t>  Orvosi eszközök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hu-HU" dirty="0"/>
          </a:p>
          <a:p>
            <a:r>
              <a:rPr lang="hu-HU" sz="2000" b="1" dirty="0">
                <a:solidFill>
                  <a:srgbClr val="990033"/>
                </a:solidFill>
                <a:latin typeface="Montserrat"/>
                <a:ea typeface="Calibri"/>
                <a:cs typeface="Calibri"/>
              </a:rPr>
              <a:t>Hagyományos megoldások</a:t>
            </a:r>
            <a:endParaRPr lang="en-GB" sz="2000" b="1" dirty="0">
              <a:solidFill>
                <a:srgbClr val="990033"/>
              </a:solidFill>
              <a:latin typeface="Montserrat"/>
              <a:ea typeface="Calibri"/>
              <a:cs typeface="Calibri"/>
            </a:endParaRPr>
          </a:p>
          <a:p>
            <a:r>
              <a:rPr lang="hu-HU" dirty="0"/>
              <a:t>Egyutas átvitel = Egyetlen meghibásodási pont</a:t>
            </a:r>
            <a:endParaRPr lang="en-GB" dirty="0"/>
          </a:p>
          <a:p>
            <a:endParaRPr lang="hu-HU" dirty="0"/>
          </a:p>
          <a:p>
            <a:r>
              <a:rPr lang="hu-HU" sz="2000" b="1" dirty="0">
                <a:solidFill>
                  <a:srgbClr val="990033"/>
                </a:solidFill>
                <a:latin typeface="Montserrat"/>
                <a:ea typeface="Calibri"/>
                <a:cs typeface="Calibri"/>
              </a:rPr>
              <a:t>Modern megközelítés</a:t>
            </a:r>
            <a:endParaRPr lang="en-GB" sz="2000" b="1" dirty="0">
              <a:solidFill>
                <a:srgbClr val="990033"/>
              </a:solidFill>
              <a:latin typeface="Montserrat"/>
              <a:ea typeface="Calibri"/>
              <a:cs typeface="Calibri"/>
            </a:endParaRPr>
          </a:p>
          <a:p>
            <a:r>
              <a:rPr lang="hu-HU" dirty="0"/>
              <a:t>Többutas redundancia (FRER/PREOF)</a:t>
            </a:r>
          </a:p>
          <a:p>
            <a:endParaRPr lang="en-GB" b="1" dirty="0"/>
          </a:p>
          <a:p>
            <a:r>
              <a:rPr lang="hu-HU" sz="2000" b="1" dirty="0">
                <a:solidFill>
                  <a:srgbClr val="990033"/>
                </a:solidFill>
                <a:latin typeface="Montserrat"/>
                <a:ea typeface="Calibri"/>
                <a:cs typeface="Calibri"/>
              </a:rPr>
              <a:t>A</a:t>
            </a:r>
            <a:r>
              <a:rPr lang="en-GB" sz="2000" b="1" dirty="0">
                <a:solidFill>
                  <a:srgbClr val="990033"/>
                </a:solidFill>
                <a:latin typeface="Montserrat"/>
                <a:ea typeface="Calibri"/>
                <a:cs typeface="Calibri"/>
              </a:rPr>
              <a:t>z </a:t>
            </a:r>
            <a:r>
              <a:rPr lang="en-GB" sz="2000" b="1" dirty="0" err="1">
                <a:solidFill>
                  <a:srgbClr val="990033"/>
                </a:solidFill>
                <a:latin typeface="Montserrat"/>
                <a:ea typeface="Calibri"/>
                <a:cs typeface="Calibri"/>
              </a:rPr>
              <a:t>új</a:t>
            </a:r>
            <a:r>
              <a:rPr lang="hu-HU" sz="2000" b="1" dirty="0">
                <a:solidFill>
                  <a:srgbClr val="990033"/>
                </a:solidFill>
                <a:latin typeface="Montserrat"/>
                <a:ea typeface="Calibri"/>
                <a:cs typeface="Calibri"/>
              </a:rPr>
              <a:t> Probléma</a:t>
            </a:r>
            <a:endParaRPr lang="en-GB" sz="2000" b="1" dirty="0">
              <a:solidFill>
                <a:srgbClr val="990033"/>
              </a:solidFill>
              <a:latin typeface="Montserrat"/>
              <a:ea typeface="Calibri"/>
              <a:cs typeface="Calibri"/>
            </a:endParaRPr>
          </a:p>
          <a:p>
            <a:r>
              <a:rPr lang="hu-HU" dirty="0"/>
              <a:t>A </a:t>
            </a:r>
            <a:r>
              <a:rPr lang="hu-HU" b="1" dirty="0"/>
              <a:t>megnövekedett komplexitás </a:t>
            </a:r>
            <a:r>
              <a:rPr lang="hu-HU" dirty="0"/>
              <a:t>megnehezíti a felügyeletet</a:t>
            </a:r>
          </a:p>
          <a:p>
            <a:endParaRPr lang="en-GB" dirty="0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7D85028B-6D8A-2766-9D65-E9E7DEBCDA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7C73F-91D2-C74D-BD19-6CBB5D1569C2}" type="slidenum">
              <a:rPr lang="hu-HU" smtClean="0"/>
              <a:t>2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1319274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106A58-B900-BB44-CA39-184F184ADD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 descr="A black and white logo&#10;&#10;AI-generated content may be incorrect.">
            <a:extLst>
              <a:ext uri="{FF2B5EF4-FFF2-40B4-BE49-F238E27FC236}">
                <a16:creationId xmlns:a16="http://schemas.microsoft.com/office/drawing/2014/main" id="{BE1B54F9-3EA5-C451-594C-3A558FBA53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6467" y="5972411"/>
            <a:ext cx="2144306" cy="10721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2F58795-2855-C7FC-D682-12EC9AEB3389}"/>
              </a:ext>
            </a:extLst>
          </p:cNvPr>
          <p:cNvSpPr txBox="1"/>
          <p:nvPr/>
        </p:nvSpPr>
        <p:spPr>
          <a:xfrm>
            <a:off x="0" y="100437"/>
            <a:ext cx="6713310" cy="36933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r>
              <a:rPr lang="en-GB" sz="900">
                <a:latin typeface="Montserrat Light" panose="00000400000000000000" pitchFamily="2" charset="0"/>
              </a:rPr>
              <a:t>TÖBBUTAS HÁLÓZATI FOLYAMOK FELÜGYELETI ADATAINAK FELDOLGOZÁSA ÉS GRAFIKUS MEGJELENÍTÉSE </a:t>
            </a:r>
            <a:endParaRPr lang="en" sz="900" spc="300">
              <a:latin typeface="Montserrat Light" panose="00000400000000000000" pitchFamily="2" charset="0"/>
              <a:ea typeface="Noto Sans"/>
              <a:cs typeface="Noto Sans"/>
            </a:endParaRPr>
          </a:p>
          <a:p>
            <a:endParaRPr lang="en-GB" sz="900">
              <a:latin typeface="Montserrat Light" panose="00000400000000000000" pitchFamily="2" charset="0"/>
            </a:endParaRPr>
          </a:p>
        </p:txBody>
      </p:sp>
      <p:sp>
        <p:nvSpPr>
          <p:cNvPr id="37" name="TextBox 10">
            <a:extLst>
              <a:ext uri="{FF2B5EF4-FFF2-40B4-BE49-F238E27FC236}">
                <a16:creationId xmlns:a16="http://schemas.microsoft.com/office/drawing/2014/main" id="{1287D4C7-B282-CCB6-EA96-8C374300C2A8}"/>
              </a:ext>
            </a:extLst>
          </p:cNvPr>
          <p:cNvSpPr txBox="1"/>
          <p:nvPr/>
        </p:nvSpPr>
        <p:spPr>
          <a:xfrm>
            <a:off x="9642979" y="54272"/>
            <a:ext cx="2549021" cy="27699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en-GB" sz="1200">
                <a:solidFill>
                  <a:schemeClr val="bg1">
                    <a:lumMod val="65000"/>
                  </a:schemeClr>
                </a:solidFill>
                <a:latin typeface="Montserrat Light" panose="00000400000000000000" pitchFamily="2" charset="0"/>
                <a:cs typeface="Arial"/>
              </a:rPr>
              <a:t>Buga Péter</a:t>
            </a:r>
            <a:r>
              <a:rPr lang="hu-HU" sz="1200">
                <a:solidFill>
                  <a:schemeClr val="bg1">
                    <a:lumMod val="65000"/>
                  </a:schemeClr>
                </a:solidFill>
                <a:latin typeface="Montserrat Light" panose="00000400000000000000" pitchFamily="2" charset="0"/>
                <a:cs typeface="Arial"/>
              </a:rPr>
              <a:t>  I    </a:t>
            </a:r>
            <a:r>
              <a:rPr lang="en-GB" sz="1200">
                <a:solidFill>
                  <a:schemeClr val="bg1">
                    <a:lumMod val="65000"/>
                  </a:schemeClr>
                </a:solidFill>
                <a:latin typeface="Montserrat Light" panose="00000400000000000000" pitchFamily="2" charset="0"/>
                <a:cs typeface="Arial"/>
              </a:rPr>
              <a:t>2026-01-08</a:t>
            </a:r>
            <a:endParaRPr lang="en-US" sz="1200">
              <a:solidFill>
                <a:schemeClr val="bg1">
                  <a:lumMod val="65000"/>
                </a:schemeClr>
              </a:solidFill>
              <a:latin typeface="Montserrat Light" panose="00000400000000000000" pitchFamily="2" charset="0"/>
              <a:ea typeface="Calibri"/>
              <a:cs typeface="Arial"/>
            </a:endParaRPr>
          </a:p>
        </p:txBody>
      </p:sp>
      <p:cxnSp>
        <p:nvCxnSpPr>
          <p:cNvPr id="18" name="Egyenes összekötő 17">
            <a:extLst>
              <a:ext uri="{FF2B5EF4-FFF2-40B4-BE49-F238E27FC236}">
                <a16:creationId xmlns:a16="http://schemas.microsoft.com/office/drawing/2014/main" id="{85D083F0-57D5-47D2-1E14-A32F16D64791}"/>
              </a:ext>
            </a:extLst>
          </p:cNvPr>
          <p:cNvCxnSpPr>
            <a:cxnSpLocks/>
          </p:cNvCxnSpPr>
          <p:nvPr/>
        </p:nvCxnSpPr>
        <p:spPr>
          <a:xfrm>
            <a:off x="6592824" y="210312"/>
            <a:ext cx="3333643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Cím 1">
            <a:extLst>
              <a:ext uri="{FF2B5EF4-FFF2-40B4-BE49-F238E27FC236}">
                <a16:creationId xmlns:a16="http://schemas.microsoft.com/office/drawing/2014/main" id="{9346C3F0-1EAA-9967-50B1-4D11FE68467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657350" y="510786"/>
            <a:ext cx="8877300" cy="518380"/>
          </a:xfrm>
        </p:spPr>
        <p:txBody>
          <a:bodyPr lIns="91440" tIns="45720" rIns="91440" bIns="45720" anchor="t">
            <a:normAutofit fontScale="90000"/>
          </a:bodyPr>
          <a:lstStyle/>
          <a:p>
            <a:pPr algn="ctr"/>
            <a:r>
              <a:rPr lang="en-US" err="1">
                <a:latin typeface="Montserrat" panose="00000500000000000000" pitchFamily="2" charset="0"/>
              </a:rPr>
              <a:t>Redundncaia</a:t>
            </a:r>
            <a:r>
              <a:rPr lang="en-US">
                <a:latin typeface="Montserrat" panose="00000500000000000000" pitchFamily="2" charset="0"/>
              </a:rPr>
              <a:t> </a:t>
            </a:r>
            <a:r>
              <a:rPr lang="en-US" err="1">
                <a:latin typeface="Montserrat" panose="00000500000000000000" pitchFamily="2" charset="0"/>
              </a:rPr>
              <a:t>Mechanizmusok</a:t>
            </a:r>
            <a:r>
              <a:rPr lang="en-US">
                <a:latin typeface="Montserrat" panose="00000500000000000000" pitchFamily="2" charset="0"/>
              </a:rPr>
              <a:t>: FRER &amp; PREOF</a:t>
            </a:r>
          </a:p>
        </p:txBody>
      </p:sp>
      <p:sp>
        <p:nvSpPr>
          <p:cNvPr id="24" name="AutoShape 4" descr="Industrial Automation Stock Photos, Images and Backgrounds for Free ...">
            <a:extLst>
              <a:ext uri="{FF2B5EF4-FFF2-40B4-BE49-F238E27FC236}">
                <a16:creationId xmlns:a16="http://schemas.microsoft.com/office/drawing/2014/main" id="{A4290F5C-9E6D-66FD-BF19-2FBFFC949C5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5987DFB7-DD24-431A-C513-3E2FE16D51D9}"/>
              </a:ext>
            </a:extLst>
          </p:cNvPr>
          <p:cNvSpPr txBox="1"/>
          <p:nvPr/>
        </p:nvSpPr>
        <p:spPr>
          <a:xfrm>
            <a:off x="1230675" y="1823599"/>
            <a:ext cx="425196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solidFill>
                  <a:srgbClr val="990033"/>
                </a:solidFill>
                <a:latin typeface="Montserrat"/>
                <a:ea typeface="Calibri"/>
                <a:cs typeface="Calibri"/>
              </a:rPr>
              <a:t>FRER (IEEE 802.1CB)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Montserrat" panose="00000500000000000000" pitchFamily="2" charset="0"/>
              </a:rPr>
              <a:t>A TSN (Time-Sensitive Networking) </a:t>
            </a:r>
            <a:r>
              <a:rPr lang="en-GB" dirty="0" err="1">
                <a:latin typeface="Montserrat" panose="00000500000000000000" pitchFamily="2" charset="0"/>
              </a:rPr>
              <a:t>része</a:t>
            </a:r>
            <a:endParaRPr lang="en-GB" dirty="0">
              <a:latin typeface="Montserrat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Montserrat" panose="00000500000000000000" pitchFamily="2" charset="0"/>
              </a:rPr>
              <a:t>Ethernet 2. </a:t>
            </a:r>
            <a:r>
              <a:rPr lang="en-GB" dirty="0" err="1">
                <a:latin typeface="Montserrat" panose="00000500000000000000" pitchFamily="2" charset="0"/>
              </a:rPr>
              <a:t>réteg</a:t>
            </a:r>
            <a:r>
              <a:rPr lang="en-GB" dirty="0">
                <a:latin typeface="Montserrat" panose="00000500000000000000" pitchFamily="2" charset="0"/>
              </a:rPr>
              <a:t> </a:t>
            </a:r>
            <a:r>
              <a:rPr lang="en-GB" dirty="0" err="1">
                <a:latin typeface="Montserrat" panose="00000500000000000000" pitchFamily="2" charset="0"/>
              </a:rPr>
              <a:t>mechanizmus</a:t>
            </a:r>
            <a:endParaRPr lang="en-GB" dirty="0">
              <a:latin typeface="Montserrat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>
                <a:latin typeface="Montserrat" panose="00000500000000000000" pitchFamily="2" charset="0"/>
              </a:rPr>
              <a:t>Keretmásolás</a:t>
            </a:r>
            <a:r>
              <a:rPr lang="en-GB" dirty="0">
                <a:latin typeface="Montserrat" panose="00000500000000000000" pitchFamily="2" charset="0"/>
              </a:rPr>
              <a:t> a </a:t>
            </a:r>
            <a:r>
              <a:rPr lang="en-GB" dirty="0" err="1">
                <a:latin typeface="Montserrat" panose="00000500000000000000" pitchFamily="2" charset="0"/>
              </a:rPr>
              <a:t>forrásnál</a:t>
            </a:r>
            <a:endParaRPr lang="en-GB" dirty="0">
              <a:latin typeface="Montserrat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>
                <a:latin typeface="Montserrat" panose="00000500000000000000" pitchFamily="2" charset="0"/>
              </a:rPr>
              <a:t>Duplikátum</a:t>
            </a:r>
            <a:r>
              <a:rPr lang="en-GB" dirty="0">
                <a:latin typeface="Montserrat" panose="00000500000000000000" pitchFamily="2" charset="0"/>
              </a:rPr>
              <a:t> </a:t>
            </a:r>
            <a:r>
              <a:rPr lang="en-GB" dirty="0" err="1">
                <a:latin typeface="Montserrat" panose="00000500000000000000" pitchFamily="2" charset="0"/>
              </a:rPr>
              <a:t>eliminálás</a:t>
            </a:r>
            <a:r>
              <a:rPr lang="en-GB" dirty="0">
                <a:latin typeface="Montserrat" panose="00000500000000000000" pitchFamily="2" charset="0"/>
              </a:rPr>
              <a:t> </a:t>
            </a:r>
            <a:r>
              <a:rPr lang="en-GB" dirty="0" err="1">
                <a:latin typeface="Montserrat" panose="00000500000000000000" pitchFamily="2" charset="0"/>
              </a:rPr>
              <a:t>az</a:t>
            </a:r>
            <a:r>
              <a:rPr lang="en-GB" dirty="0">
                <a:latin typeface="Montserrat" panose="00000500000000000000" pitchFamily="2" charset="0"/>
              </a:rPr>
              <a:t> </a:t>
            </a:r>
            <a:r>
              <a:rPr lang="en-GB" dirty="0" err="1">
                <a:latin typeface="Montserrat" panose="00000500000000000000" pitchFamily="2" charset="0"/>
              </a:rPr>
              <a:t>egyesítési</a:t>
            </a:r>
            <a:r>
              <a:rPr lang="en-GB" dirty="0">
                <a:latin typeface="Montserrat" panose="00000500000000000000" pitchFamily="2" charset="0"/>
              </a:rPr>
              <a:t> </a:t>
            </a:r>
            <a:r>
              <a:rPr lang="en-GB" dirty="0" err="1">
                <a:latin typeface="Montserrat" panose="00000500000000000000" pitchFamily="2" charset="0"/>
              </a:rPr>
              <a:t>pontokon</a:t>
            </a:r>
            <a:endParaRPr lang="en-GB" dirty="0">
              <a:latin typeface="Montserrat" panose="00000500000000000000" pitchFamily="2" charset="0"/>
            </a:endParaRPr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05527B8C-D72F-76A8-E51F-490A36D33FB6}"/>
              </a:ext>
            </a:extLst>
          </p:cNvPr>
          <p:cNvSpPr txBox="1"/>
          <p:nvPr/>
        </p:nvSpPr>
        <p:spPr>
          <a:xfrm>
            <a:off x="6867823" y="1823599"/>
            <a:ext cx="3964555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>
                <a:solidFill>
                  <a:srgbClr val="990033"/>
                </a:solidFill>
                <a:latin typeface="Montserrat"/>
                <a:ea typeface="Calibri"/>
                <a:cs typeface="Calibri"/>
              </a:rPr>
              <a:t>PREOF (IETF </a:t>
            </a:r>
            <a:r>
              <a:rPr lang="en-GB" sz="2000" b="1" err="1">
                <a:solidFill>
                  <a:srgbClr val="990033"/>
                </a:solidFill>
                <a:latin typeface="Montserrat"/>
                <a:ea typeface="Calibri"/>
                <a:cs typeface="Calibri"/>
              </a:rPr>
              <a:t>DetNet</a:t>
            </a:r>
            <a:r>
              <a:rPr lang="en-GB" sz="2000" b="1">
                <a:solidFill>
                  <a:srgbClr val="990033"/>
                </a:solidFill>
                <a:latin typeface="Montserrat"/>
                <a:ea typeface="Calibri"/>
                <a:cs typeface="Calibri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>
                <a:latin typeface="Montserrat" panose="00000500000000000000" pitchFamily="2" charset="0"/>
              </a:rPr>
              <a:t>Deterministic Networking </a:t>
            </a:r>
            <a:r>
              <a:rPr lang="en-GB" err="1">
                <a:latin typeface="Montserrat" panose="00000500000000000000" pitchFamily="2" charset="0"/>
              </a:rPr>
              <a:t>szabvány</a:t>
            </a:r>
            <a:endParaRPr lang="en-GB">
              <a:latin typeface="Montserrat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>
                <a:latin typeface="Montserrat" panose="00000500000000000000" pitchFamily="2" charset="0"/>
              </a:rPr>
              <a:t>IP-</a:t>
            </a:r>
            <a:r>
              <a:rPr lang="en-GB" err="1">
                <a:latin typeface="Montserrat" panose="00000500000000000000" pitchFamily="2" charset="0"/>
              </a:rPr>
              <a:t>alapú</a:t>
            </a:r>
            <a:r>
              <a:rPr lang="en-GB">
                <a:latin typeface="Montserrat" panose="00000500000000000000" pitchFamily="2" charset="0"/>
              </a:rPr>
              <a:t> (3. </a:t>
            </a:r>
            <a:r>
              <a:rPr lang="en-GB" err="1">
                <a:latin typeface="Montserrat" panose="00000500000000000000" pitchFamily="2" charset="0"/>
              </a:rPr>
              <a:t>réteg</a:t>
            </a:r>
            <a:r>
              <a:rPr lang="en-GB">
                <a:latin typeface="Montserrat" panose="00000500000000000000" pitchFamily="2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err="1">
                <a:latin typeface="Montserrat" panose="00000500000000000000" pitchFamily="2" charset="0"/>
              </a:rPr>
              <a:t>Csomagmásolás</a:t>
            </a:r>
            <a:r>
              <a:rPr lang="en-GB">
                <a:latin typeface="Montserrat" panose="00000500000000000000" pitchFamily="2" charset="0"/>
              </a:rPr>
              <a:t> </a:t>
            </a:r>
            <a:r>
              <a:rPr lang="en-GB" err="1">
                <a:latin typeface="Montserrat" panose="00000500000000000000" pitchFamily="2" charset="0"/>
              </a:rPr>
              <a:t>és</a:t>
            </a:r>
            <a:r>
              <a:rPr lang="en-GB">
                <a:latin typeface="Montserrat" panose="00000500000000000000" pitchFamily="2" charset="0"/>
              </a:rPr>
              <a:t> </a:t>
            </a:r>
            <a:r>
              <a:rPr lang="en-GB" err="1">
                <a:latin typeface="Montserrat" panose="00000500000000000000" pitchFamily="2" charset="0"/>
              </a:rPr>
              <a:t>rendezés</a:t>
            </a:r>
            <a:endParaRPr lang="en-GB">
              <a:latin typeface="Montserrat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err="1">
                <a:latin typeface="Montserrat" panose="00000500000000000000" pitchFamily="2" charset="0"/>
              </a:rPr>
              <a:t>Hasonló</a:t>
            </a:r>
            <a:r>
              <a:rPr lang="en-GB">
                <a:latin typeface="Montserrat" panose="00000500000000000000" pitchFamily="2" charset="0"/>
              </a:rPr>
              <a:t> </a:t>
            </a:r>
            <a:r>
              <a:rPr lang="en-GB" err="1">
                <a:latin typeface="Montserrat" panose="00000500000000000000" pitchFamily="2" charset="0"/>
              </a:rPr>
              <a:t>elvek</a:t>
            </a:r>
            <a:r>
              <a:rPr lang="en-GB">
                <a:latin typeface="Montserrat" panose="00000500000000000000" pitchFamily="2" charset="0"/>
              </a:rPr>
              <a:t>, </a:t>
            </a:r>
            <a:r>
              <a:rPr lang="en-GB" err="1">
                <a:latin typeface="Montserrat" panose="00000500000000000000" pitchFamily="2" charset="0"/>
              </a:rPr>
              <a:t>eltérő</a:t>
            </a:r>
            <a:r>
              <a:rPr lang="en-GB">
                <a:latin typeface="Montserrat" panose="00000500000000000000" pitchFamily="2" charset="0"/>
              </a:rPr>
              <a:t> </a:t>
            </a:r>
            <a:r>
              <a:rPr lang="en-GB" err="1">
                <a:latin typeface="Montserrat" panose="00000500000000000000" pitchFamily="2" charset="0"/>
              </a:rPr>
              <a:t>réteg</a:t>
            </a:r>
            <a:endParaRPr lang="en-GB">
              <a:latin typeface="Montserrat" panose="00000500000000000000" pitchFamily="2" charset="0"/>
            </a:endParaRPr>
          </a:p>
        </p:txBody>
      </p:sp>
      <p:pic>
        <p:nvPicPr>
          <p:cNvPr id="11" name="Ábra 10">
            <a:extLst>
              <a:ext uri="{FF2B5EF4-FFF2-40B4-BE49-F238E27FC236}">
                <a16:creationId xmlns:a16="http://schemas.microsoft.com/office/drawing/2014/main" id="{0B5D08AA-BB38-BB30-305B-E431B45D6A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09813" y="4066985"/>
            <a:ext cx="7572375" cy="2343150"/>
          </a:xfrm>
          <a:prstGeom prst="rect">
            <a:avLst/>
          </a:prstGeom>
        </p:spPr>
      </p:pic>
      <p:sp>
        <p:nvSpPr>
          <p:cNvPr id="3" name="Dia számának helye 2">
            <a:extLst>
              <a:ext uri="{FF2B5EF4-FFF2-40B4-BE49-F238E27FC236}">
                <a16:creationId xmlns:a16="http://schemas.microsoft.com/office/drawing/2014/main" id="{40BA8536-16B6-225F-1623-1810AEA06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7C73F-91D2-C74D-BD19-6CBB5D1569C2}" type="slidenum">
              <a:rPr lang="hu-HU" smtClean="0"/>
              <a:t>3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4771363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71F403-1C55-1F59-8D90-F91942E6A9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 descr="A black and white logo&#10;&#10;AI-generated content may be incorrect.">
            <a:extLst>
              <a:ext uri="{FF2B5EF4-FFF2-40B4-BE49-F238E27FC236}">
                <a16:creationId xmlns:a16="http://schemas.microsoft.com/office/drawing/2014/main" id="{ABE3FBB6-16A7-4FA8-8C46-E8009D1B64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6467" y="5972411"/>
            <a:ext cx="2144306" cy="10721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2BA6648-3FD5-DA9F-3BA5-7BC014E06A33}"/>
              </a:ext>
            </a:extLst>
          </p:cNvPr>
          <p:cNvSpPr txBox="1"/>
          <p:nvPr/>
        </p:nvSpPr>
        <p:spPr>
          <a:xfrm>
            <a:off x="0" y="100437"/>
            <a:ext cx="6713310" cy="36933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r>
              <a:rPr lang="en-GB" sz="900">
                <a:latin typeface="Montserrat Light" panose="00000400000000000000" pitchFamily="2" charset="0"/>
              </a:rPr>
              <a:t>TÖBBUTAS HÁLÓZATI FOLYAMOK FELÜGYELETI ADATAINAK FELDOLGOZÁSA ÉS GRAFIKUS MEGJELENÍTÉSE </a:t>
            </a:r>
            <a:endParaRPr lang="en" sz="900" spc="300">
              <a:latin typeface="Montserrat Light" panose="00000400000000000000" pitchFamily="2" charset="0"/>
              <a:ea typeface="Noto Sans"/>
              <a:cs typeface="Noto Sans"/>
            </a:endParaRPr>
          </a:p>
          <a:p>
            <a:endParaRPr lang="en-GB" sz="900">
              <a:latin typeface="Montserrat Light" panose="00000400000000000000" pitchFamily="2" charset="0"/>
            </a:endParaRPr>
          </a:p>
        </p:txBody>
      </p:sp>
      <p:sp>
        <p:nvSpPr>
          <p:cNvPr id="37" name="TextBox 10">
            <a:extLst>
              <a:ext uri="{FF2B5EF4-FFF2-40B4-BE49-F238E27FC236}">
                <a16:creationId xmlns:a16="http://schemas.microsoft.com/office/drawing/2014/main" id="{B9EB3462-43FF-3CED-B5A4-AFA61AC067E5}"/>
              </a:ext>
            </a:extLst>
          </p:cNvPr>
          <p:cNvSpPr txBox="1"/>
          <p:nvPr/>
        </p:nvSpPr>
        <p:spPr>
          <a:xfrm>
            <a:off x="9642979" y="54272"/>
            <a:ext cx="2549021" cy="27699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en-GB" sz="1200">
                <a:solidFill>
                  <a:schemeClr val="bg1">
                    <a:lumMod val="65000"/>
                  </a:schemeClr>
                </a:solidFill>
                <a:latin typeface="Montserrat Light" panose="00000400000000000000" pitchFamily="2" charset="0"/>
                <a:cs typeface="Arial"/>
              </a:rPr>
              <a:t>Buga Péter</a:t>
            </a:r>
            <a:r>
              <a:rPr lang="hu-HU" sz="1200">
                <a:solidFill>
                  <a:schemeClr val="bg1">
                    <a:lumMod val="65000"/>
                  </a:schemeClr>
                </a:solidFill>
                <a:latin typeface="Montserrat Light" panose="00000400000000000000" pitchFamily="2" charset="0"/>
                <a:cs typeface="Arial"/>
              </a:rPr>
              <a:t>  I    </a:t>
            </a:r>
            <a:r>
              <a:rPr lang="en-GB" sz="1200">
                <a:solidFill>
                  <a:schemeClr val="bg1">
                    <a:lumMod val="65000"/>
                  </a:schemeClr>
                </a:solidFill>
                <a:latin typeface="Montserrat Light" panose="00000400000000000000" pitchFamily="2" charset="0"/>
                <a:cs typeface="Arial"/>
              </a:rPr>
              <a:t>2026-01-08</a:t>
            </a:r>
            <a:endParaRPr lang="en-US" sz="1200">
              <a:solidFill>
                <a:schemeClr val="bg1">
                  <a:lumMod val="65000"/>
                </a:schemeClr>
              </a:solidFill>
              <a:latin typeface="Montserrat Light" panose="00000400000000000000" pitchFamily="2" charset="0"/>
              <a:ea typeface="Calibri"/>
              <a:cs typeface="Arial"/>
            </a:endParaRPr>
          </a:p>
        </p:txBody>
      </p:sp>
      <p:cxnSp>
        <p:nvCxnSpPr>
          <p:cNvPr id="18" name="Egyenes összekötő 17">
            <a:extLst>
              <a:ext uri="{FF2B5EF4-FFF2-40B4-BE49-F238E27FC236}">
                <a16:creationId xmlns:a16="http://schemas.microsoft.com/office/drawing/2014/main" id="{9A9E4F94-A170-CD3D-96CC-AD6E7B4D4705}"/>
              </a:ext>
            </a:extLst>
          </p:cNvPr>
          <p:cNvCxnSpPr>
            <a:cxnSpLocks/>
          </p:cNvCxnSpPr>
          <p:nvPr/>
        </p:nvCxnSpPr>
        <p:spPr>
          <a:xfrm>
            <a:off x="6592824" y="210312"/>
            <a:ext cx="3333643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Cím 1">
            <a:extLst>
              <a:ext uri="{FF2B5EF4-FFF2-40B4-BE49-F238E27FC236}">
                <a16:creationId xmlns:a16="http://schemas.microsoft.com/office/drawing/2014/main" id="{875F71F1-DDC8-1B05-DE8A-46613845EF9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657350" y="510786"/>
            <a:ext cx="8877300" cy="518380"/>
          </a:xfrm>
        </p:spPr>
        <p:txBody>
          <a:bodyPr lIns="91440" tIns="45720" rIns="91440" bIns="45720" anchor="t">
            <a:normAutofit fontScale="90000"/>
          </a:bodyPr>
          <a:lstStyle/>
          <a:p>
            <a:pPr algn="ctr"/>
            <a:r>
              <a:rPr lang="hu-HU">
                <a:latin typeface="Montserrat" panose="00000500000000000000" pitchFamily="2" charset="0"/>
              </a:rPr>
              <a:t>Szakdolgozat Célkitűzései</a:t>
            </a:r>
            <a:endParaRPr lang="en-US">
              <a:latin typeface="Montserrat" panose="00000500000000000000" pitchFamily="2" charset="0"/>
            </a:endParaRPr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05A604FF-A3E6-5D85-D286-3F334A53A517}"/>
              </a:ext>
            </a:extLst>
          </p:cNvPr>
          <p:cNvSpPr txBox="1"/>
          <p:nvPr/>
        </p:nvSpPr>
        <p:spPr>
          <a:xfrm>
            <a:off x="1035170" y="1717828"/>
            <a:ext cx="5843266" cy="43704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000" b="1" dirty="0">
                <a:solidFill>
                  <a:srgbClr val="990033"/>
                </a:solidFill>
                <a:latin typeface="Montserrat" panose="00000500000000000000" pitchFamily="2" charset="0"/>
                <a:ea typeface="Calibri"/>
                <a:cs typeface="Calibri"/>
              </a:rPr>
              <a:t>Topológia Vizualizáció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>
                <a:latin typeface="Montserrat" panose="00000500000000000000" pitchFamily="2" charset="0"/>
              </a:rPr>
              <a:t> A hálózati struktúra grafikus ábrázolása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>
                <a:latin typeface="Montserrat" panose="00000500000000000000" pitchFamily="2" charset="0"/>
              </a:rPr>
              <a:t> </a:t>
            </a:r>
            <a:r>
              <a:rPr lang="en-GB" dirty="0">
                <a:latin typeface="Montserrat" panose="00000500000000000000" pitchFamily="2" charset="0"/>
              </a:rPr>
              <a:t>M</a:t>
            </a:r>
            <a:r>
              <a:rPr lang="hu-HU" dirty="0" err="1">
                <a:latin typeface="Montserrat" panose="00000500000000000000" pitchFamily="2" charset="0"/>
              </a:rPr>
              <a:t>ininet</a:t>
            </a:r>
            <a:r>
              <a:rPr lang="hu-HU" dirty="0">
                <a:latin typeface="Montserrat" panose="00000500000000000000" pitchFamily="2" charset="0"/>
              </a:rPr>
              <a:t> alapú szimuláció támogatása</a:t>
            </a:r>
          </a:p>
          <a:p>
            <a:br>
              <a:rPr lang="hu-HU" dirty="0">
                <a:latin typeface="Montserrat" panose="00000500000000000000" pitchFamily="2" charset="0"/>
              </a:rPr>
            </a:br>
            <a:r>
              <a:rPr lang="hu-HU" sz="2000" b="1" dirty="0">
                <a:solidFill>
                  <a:srgbClr val="990033"/>
                </a:solidFill>
                <a:latin typeface="Montserrat" panose="00000500000000000000" pitchFamily="2" charset="0"/>
                <a:ea typeface="Calibri"/>
                <a:cs typeface="Calibri"/>
              </a:rPr>
              <a:t>Telemetria Adat Feldolgozás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>
                <a:latin typeface="Montserrat" panose="00000500000000000000" pitchFamily="2" charset="0"/>
              </a:rPr>
              <a:t>UDP értesítések fogadása hálózati eszközökről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>
                <a:latin typeface="Montserrat" panose="00000500000000000000" pitchFamily="2" charset="0"/>
              </a:rPr>
              <a:t>Metrikák tárolása idősor-adatbázisban</a:t>
            </a:r>
            <a:br>
              <a:rPr lang="hu-HU" dirty="0">
                <a:latin typeface="Montserrat" panose="00000500000000000000" pitchFamily="2" charset="0"/>
              </a:rPr>
            </a:br>
            <a:endParaRPr lang="hu-HU" dirty="0">
              <a:latin typeface="Montserrat" panose="00000500000000000000" pitchFamily="2" charset="0"/>
            </a:endParaRPr>
          </a:p>
          <a:p>
            <a:r>
              <a:rPr lang="hu-HU" sz="2000" b="1" dirty="0">
                <a:solidFill>
                  <a:srgbClr val="990033"/>
                </a:solidFill>
                <a:latin typeface="Montserrat" panose="00000500000000000000" pitchFamily="2" charset="0"/>
                <a:ea typeface="Calibri"/>
                <a:cs typeface="Calibri"/>
              </a:rPr>
              <a:t>Valós Idejű Vizualizáció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>
                <a:latin typeface="Montserrat" panose="00000500000000000000" pitchFamily="2" charset="0"/>
              </a:rPr>
              <a:t>Interaktív </a:t>
            </a:r>
            <a:r>
              <a:rPr lang="hu-HU" dirty="0" err="1">
                <a:latin typeface="Montserrat" panose="00000500000000000000" pitchFamily="2" charset="0"/>
              </a:rPr>
              <a:t>dashboard</a:t>
            </a:r>
            <a:r>
              <a:rPr lang="hu-HU" dirty="0">
                <a:latin typeface="Montserrat" panose="00000500000000000000" pitchFamily="2" charset="0"/>
              </a:rPr>
              <a:t>-ok felügyeletre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>
                <a:latin typeface="Montserrat" panose="00000500000000000000" pitchFamily="2" charset="0"/>
              </a:rPr>
              <a:t>Történeti és élő adat nézetek</a:t>
            </a:r>
          </a:p>
          <a:p>
            <a:endParaRPr lang="en-GB" b="1" dirty="0">
              <a:latin typeface="Montserrat" panose="00000500000000000000" pitchFamily="2" charset="0"/>
            </a:endParaRPr>
          </a:p>
          <a:p>
            <a:r>
              <a:rPr lang="hu-HU" sz="2000" b="1" dirty="0">
                <a:solidFill>
                  <a:srgbClr val="990033"/>
                </a:solidFill>
                <a:latin typeface="Montserrat" panose="00000500000000000000" pitchFamily="2" charset="0"/>
                <a:ea typeface="Calibri"/>
                <a:cs typeface="Calibri"/>
              </a:rPr>
              <a:t>Prediktív Analitika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>
                <a:latin typeface="Montserrat" panose="00000500000000000000" pitchFamily="2" charset="0"/>
              </a:rPr>
              <a:t>Jövőbeli hálózati trendek előrejelzése</a:t>
            </a:r>
          </a:p>
          <a:p>
            <a:endParaRPr lang="en-GB" dirty="0">
              <a:latin typeface="Montserrat" panose="00000500000000000000" pitchFamily="2" charset="0"/>
            </a:endParaRPr>
          </a:p>
        </p:txBody>
      </p:sp>
      <p:pic>
        <p:nvPicPr>
          <p:cNvPr id="2052" name="Picture 4" descr="Modern design icon of topology 20083945 Vector Art at Vecteezy">
            <a:extLst>
              <a:ext uri="{FF2B5EF4-FFF2-40B4-BE49-F238E27FC236}">
                <a16:creationId xmlns:a16="http://schemas.microsoft.com/office/drawing/2014/main" id="{A6B19F72-D839-5549-0A5D-E38FBEE2C7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4641" y="1406105"/>
            <a:ext cx="1570008" cy="1570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telemetria vector icono 31790518 Vector en Vecteezy">
            <a:extLst>
              <a:ext uri="{FF2B5EF4-FFF2-40B4-BE49-F238E27FC236}">
                <a16:creationId xmlns:a16="http://schemas.microsoft.com/office/drawing/2014/main" id="{5CED472E-485C-F3B3-8AED-6EAE3ACD4A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6437" y="2484407"/>
            <a:ext cx="1191052" cy="1518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Visualization Vector Icon 19023491 Vector Art at Vecteezy">
            <a:extLst>
              <a:ext uri="{FF2B5EF4-FFF2-40B4-BE49-F238E27FC236}">
                <a16:creationId xmlns:a16="http://schemas.microsoft.com/office/drawing/2014/main" id="{E458A1F3-896D-3364-9F26-F883EACD0A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2741" y="3614469"/>
            <a:ext cx="1493808" cy="1493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Predictive Analytics Vector Icon Design 15328772 Vector Art at Vecteezy">
            <a:extLst>
              <a:ext uri="{FF2B5EF4-FFF2-40B4-BE49-F238E27FC236}">
                <a16:creationId xmlns:a16="http://schemas.microsoft.com/office/drawing/2014/main" id="{F1EED87B-4A55-822C-6564-4A027E40DB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9645" y="4672892"/>
            <a:ext cx="1570009" cy="1570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599B2462-CAD9-CEC2-829B-8513F47C1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7C73F-91D2-C74D-BD19-6CBB5D1569C2}" type="slidenum">
              <a:rPr lang="hu-HU" smtClean="0"/>
              <a:t>4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5814696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FB1A86-4CE9-F092-A902-99B72814B5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 descr="A black and white logo&#10;&#10;AI-generated content may be incorrect.">
            <a:extLst>
              <a:ext uri="{FF2B5EF4-FFF2-40B4-BE49-F238E27FC236}">
                <a16:creationId xmlns:a16="http://schemas.microsoft.com/office/drawing/2014/main" id="{45467B1B-59A7-96F8-CBE9-2300717A08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6467" y="5972411"/>
            <a:ext cx="2144306" cy="10721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2C95599-7DAE-25FB-8FAD-B7DB5ECAF9CB}"/>
              </a:ext>
            </a:extLst>
          </p:cNvPr>
          <p:cNvSpPr txBox="1"/>
          <p:nvPr/>
        </p:nvSpPr>
        <p:spPr>
          <a:xfrm>
            <a:off x="0" y="100437"/>
            <a:ext cx="6713310" cy="36933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r>
              <a:rPr lang="en-GB" sz="900">
                <a:latin typeface="Montserrat Light" panose="00000400000000000000" pitchFamily="2" charset="0"/>
              </a:rPr>
              <a:t>TÖBBUTAS HÁLÓZATI FOLYAMOK FELÜGYELETI ADATAINAK FELDOLGOZÁSA ÉS GRAFIKUS MEGJELENÍTÉSE </a:t>
            </a:r>
            <a:endParaRPr lang="en" sz="900" spc="300">
              <a:latin typeface="Montserrat Light" panose="00000400000000000000" pitchFamily="2" charset="0"/>
              <a:ea typeface="Noto Sans"/>
              <a:cs typeface="Noto Sans"/>
            </a:endParaRPr>
          </a:p>
          <a:p>
            <a:endParaRPr lang="en-GB" sz="900">
              <a:latin typeface="Montserrat Light" panose="00000400000000000000" pitchFamily="2" charset="0"/>
            </a:endParaRPr>
          </a:p>
        </p:txBody>
      </p:sp>
      <p:sp>
        <p:nvSpPr>
          <p:cNvPr id="37" name="TextBox 10">
            <a:extLst>
              <a:ext uri="{FF2B5EF4-FFF2-40B4-BE49-F238E27FC236}">
                <a16:creationId xmlns:a16="http://schemas.microsoft.com/office/drawing/2014/main" id="{B2EFFCB9-66D2-44AD-AF8A-178C9704C2F7}"/>
              </a:ext>
            </a:extLst>
          </p:cNvPr>
          <p:cNvSpPr txBox="1"/>
          <p:nvPr/>
        </p:nvSpPr>
        <p:spPr>
          <a:xfrm>
            <a:off x="9642979" y="54272"/>
            <a:ext cx="2549021" cy="27699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en-GB" sz="1200">
                <a:solidFill>
                  <a:schemeClr val="bg1">
                    <a:lumMod val="65000"/>
                  </a:schemeClr>
                </a:solidFill>
                <a:latin typeface="Montserrat Light" panose="00000400000000000000" pitchFamily="2" charset="0"/>
                <a:cs typeface="Arial"/>
              </a:rPr>
              <a:t>Buga Péter</a:t>
            </a:r>
            <a:r>
              <a:rPr lang="hu-HU" sz="1200">
                <a:solidFill>
                  <a:schemeClr val="bg1">
                    <a:lumMod val="65000"/>
                  </a:schemeClr>
                </a:solidFill>
                <a:latin typeface="Montserrat Light" panose="00000400000000000000" pitchFamily="2" charset="0"/>
                <a:cs typeface="Arial"/>
              </a:rPr>
              <a:t>  I    </a:t>
            </a:r>
            <a:r>
              <a:rPr lang="en-GB" sz="1200">
                <a:solidFill>
                  <a:schemeClr val="bg1">
                    <a:lumMod val="65000"/>
                  </a:schemeClr>
                </a:solidFill>
                <a:latin typeface="Montserrat Light" panose="00000400000000000000" pitchFamily="2" charset="0"/>
                <a:cs typeface="Arial"/>
              </a:rPr>
              <a:t>2026-01-08</a:t>
            </a:r>
            <a:endParaRPr lang="en-US" sz="1200">
              <a:solidFill>
                <a:schemeClr val="bg1">
                  <a:lumMod val="65000"/>
                </a:schemeClr>
              </a:solidFill>
              <a:latin typeface="Montserrat Light" panose="00000400000000000000" pitchFamily="2" charset="0"/>
              <a:ea typeface="Calibri"/>
              <a:cs typeface="Arial"/>
            </a:endParaRPr>
          </a:p>
        </p:txBody>
      </p:sp>
      <p:cxnSp>
        <p:nvCxnSpPr>
          <p:cNvPr id="18" name="Egyenes összekötő 17">
            <a:extLst>
              <a:ext uri="{FF2B5EF4-FFF2-40B4-BE49-F238E27FC236}">
                <a16:creationId xmlns:a16="http://schemas.microsoft.com/office/drawing/2014/main" id="{CC36AC3D-1854-1BED-10B9-C5C03702964F}"/>
              </a:ext>
            </a:extLst>
          </p:cNvPr>
          <p:cNvCxnSpPr>
            <a:cxnSpLocks/>
          </p:cNvCxnSpPr>
          <p:nvPr/>
        </p:nvCxnSpPr>
        <p:spPr>
          <a:xfrm>
            <a:off x="6592824" y="210312"/>
            <a:ext cx="3333643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Cím 1">
            <a:extLst>
              <a:ext uri="{FF2B5EF4-FFF2-40B4-BE49-F238E27FC236}">
                <a16:creationId xmlns:a16="http://schemas.microsoft.com/office/drawing/2014/main" id="{5ADDE232-A67D-8C35-317A-90CF388BC1F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657350" y="510786"/>
            <a:ext cx="8877300" cy="518380"/>
          </a:xfrm>
        </p:spPr>
        <p:txBody>
          <a:bodyPr lIns="91440" tIns="45720" rIns="91440" bIns="45720" anchor="t">
            <a:normAutofit fontScale="90000"/>
          </a:bodyPr>
          <a:lstStyle/>
          <a:p>
            <a:pPr algn="ctr"/>
            <a:r>
              <a:rPr lang="en-GB" dirty="0" err="1">
                <a:latin typeface="Montserrat" panose="00000500000000000000" pitchFamily="2" charset="0"/>
              </a:rPr>
              <a:t>Felügyeleti</a:t>
            </a:r>
            <a:r>
              <a:rPr lang="en-GB" dirty="0">
                <a:latin typeface="Montserrat" panose="00000500000000000000" pitchFamily="2" charset="0"/>
              </a:rPr>
              <a:t> </a:t>
            </a:r>
            <a:r>
              <a:rPr lang="en-GB" dirty="0" err="1">
                <a:latin typeface="Montserrat" panose="00000500000000000000" pitchFamily="2" charset="0"/>
              </a:rPr>
              <a:t>Adatok</a:t>
            </a:r>
            <a:endParaRPr lang="en-US" dirty="0">
              <a:latin typeface="Montserrat" panose="00000500000000000000" pitchFamily="2" charset="0"/>
            </a:endParaRPr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A3F06375-4B53-6855-1290-5E980E24D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7C73F-91D2-C74D-BD19-6CBB5D1569C2}" type="slidenum">
              <a:rPr lang="hu-HU" smtClean="0"/>
              <a:t>5</a:t>
            </a:fld>
            <a:endParaRPr lang="hu-HU"/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1F8B0DB6-1ABC-A61C-D222-83A9BB1D840C}"/>
              </a:ext>
            </a:extLst>
          </p:cNvPr>
          <p:cNvSpPr txBox="1"/>
          <p:nvPr/>
        </p:nvSpPr>
        <p:spPr>
          <a:xfrm>
            <a:off x="667100" y="1424042"/>
            <a:ext cx="9867550" cy="4339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u-HU" sz="2000" b="1" dirty="0">
                <a:solidFill>
                  <a:srgbClr val="990033"/>
                </a:solidFill>
                <a:latin typeface="Montserrat" panose="00000500000000000000" pitchFamily="2" charset="0"/>
                <a:ea typeface="Calibri"/>
                <a:cs typeface="Calibri"/>
              </a:rPr>
              <a:t>Adatforrás jellege</a:t>
            </a:r>
          </a:p>
          <a:p>
            <a:r>
              <a:rPr lang="en-GB" dirty="0" err="1">
                <a:latin typeface="Montserrat" panose="00000500000000000000" pitchFamily="2" charset="0"/>
              </a:rPr>
              <a:t>Gyakori</a:t>
            </a:r>
            <a:r>
              <a:rPr lang="en-GB" dirty="0">
                <a:latin typeface="Montserrat" panose="00000500000000000000" pitchFamily="2" charset="0"/>
              </a:rPr>
              <a:t> </a:t>
            </a:r>
            <a:r>
              <a:rPr lang="hu-HU" dirty="0">
                <a:latin typeface="Montserrat" panose="00000500000000000000" pitchFamily="2" charset="0"/>
              </a:rPr>
              <a:t>UDP üzenetek (JSON formátum)</a:t>
            </a:r>
          </a:p>
          <a:p>
            <a:r>
              <a:rPr lang="hu-HU" dirty="0">
                <a:latin typeface="Montserrat" panose="00000500000000000000" pitchFamily="2" charset="0"/>
              </a:rPr>
              <a:t>Kettős működés: </a:t>
            </a:r>
            <a:endParaRPr lang="en-GB" dirty="0">
              <a:latin typeface="Montserrat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>
                <a:latin typeface="Montserrat" panose="00000500000000000000" pitchFamily="2" charset="0"/>
              </a:rPr>
              <a:t>Periodikus állapotjelentések </a:t>
            </a:r>
            <a:endParaRPr lang="en-GB" dirty="0">
              <a:latin typeface="Montserrat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Montserrat" panose="00000500000000000000" pitchFamily="2" charset="0"/>
              </a:rPr>
              <a:t>E</a:t>
            </a:r>
            <a:r>
              <a:rPr lang="hu-HU" dirty="0" err="1">
                <a:latin typeface="Montserrat" panose="00000500000000000000" pitchFamily="2" charset="0"/>
              </a:rPr>
              <a:t>seményvezérelt</a:t>
            </a:r>
            <a:r>
              <a:rPr lang="hu-HU" dirty="0">
                <a:latin typeface="Montserrat" panose="00000500000000000000" pitchFamily="2" charset="0"/>
              </a:rPr>
              <a:t> értesítések </a:t>
            </a:r>
            <a:endParaRPr lang="en-GB" dirty="0">
              <a:latin typeface="Montserrat" panose="00000500000000000000" pitchFamily="2" charset="0"/>
            </a:endParaRPr>
          </a:p>
          <a:p>
            <a:endParaRPr lang="hu-HU" dirty="0">
              <a:latin typeface="Montserrat" panose="00000500000000000000" pitchFamily="2" charset="0"/>
            </a:endParaRPr>
          </a:p>
          <a:p>
            <a:r>
              <a:rPr lang="hu-HU" sz="2000" b="1" dirty="0">
                <a:solidFill>
                  <a:srgbClr val="990033"/>
                </a:solidFill>
                <a:latin typeface="Montserrat" panose="00000500000000000000" pitchFamily="2" charset="0"/>
                <a:ea typeface="Calibri"/>
                <a:cs typeface="Calibri"/>
              </a:rPr>
              <a:t>Adatcsoportok </a:t>
            </a:r>
            <a:endParaRPr lang="en-GB" sz="2000" b="1" dirty="0">
              <a:solidFill>
                <a:srgbClr val="990033"/>
              </a:solidFill>
              <a:latin typeface="Montserrat" panose="00000500000000000000" pitchFamily="2" charset="0"/>
              <a:ea typeface="Calibri"/>
              <a:cs typeface="Calibri"/>
            </a:endParaRPr>
          </a:p>
          <a:p>
            <a:r>
              <a:rPr lang="hu-HU" dirty="0">
                <a:latin typeface="Montserrat" panose="00000500000000000000" pitchFamily="2" charset="0"/>
              </a:rPr>
              <a:t>Redundancia: </a:t>
            </a:r>
            <a:endParaRPr lang="en-GB" dirty="0">
              <a:latin typeface="Montserrat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>
                <a:latin typeface="Montserrat" panose="00000500000000000000" pitchFamily="2" charset="0"/>
              </a:rPr>
              <a:t>PRF (másolás)</a:t>
            </a:r>
            <a:r>
              <a:rPr lang="en-GB" dirty="0">
                <a:latin typeface="Montserrat" panose="00000500000000000000" pitchFamily="2" charset="0"/>
              </a:rPr>
              <a:t> </a:t>
            </a:r>
            <a:r>
              <a:rPr lang="hu-HU" dirty="0">
                <a:latin typeface="Montserrat" panose="00000500000000000000" pitchFamily="2" charset="0"/>
              </a:rPr>
              <a:t>belső állapotai</a:t>
            </a:r>
            <a:endParaRPr lang="en-GB" dirty="0">
              <a:latin typeface="Montserrat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>
                <a:latin typeface="Montserrat" panose="00000500000000000000" pitchFamily="2" charset="0"/>
              </a:rPr>
              <a:t>PEF (eliminálás) belső állapotai</a:t>
            </a:r>
          </a:p>
          <a:p>
            <a:r>
              <a:rPr lang="hu-HU" dirty="0">
                <a:latin typeface="Montserrat" panose="00000500000000000000" pitchFamily="2" charset="0"/>
              </a:rPr>
              <a:t>Forgalom: Fizikai és virtuális interfész statisztikák (csomag/oktett).</a:t>
            </a:r>
          </a:p>
          <a:p>
            <a:r>
              <a:rPr lang="hu-HU" dirty="0">
                <a:latin typeface="Montserrat" panose="00000500000000000000" pitchFamily="2" charset="0"/>
              </a:rPr>
              <a:t>Diagnosztika: MIP (karbantartási) pontok</a:t>
            </a:r>
          </a:p>
          <a:p>
            <a:endParaRPr lang="hu-HU" dirty="0">
              <a:latin typeface="Montserrat" panose="00000500000000000000" pitchFamily="2" charset="0"/>
            </a:endParaRPr>
          </a:p>
          <a:p>
            <a:r>
              <a:rPr lang="hu-HU" sz="2000" b="1" dirty="0">
                <a:solidFill>
                  <a:srgbClr val="990033"/>
                </a:solidFill>
                <a:latin typeface="Montserrat" panose="00000500000000000000" pitchFamily="2" charset="0"/>
                <a:ea typeface="Calibri"/>
                <a:cs typeface="Calibri"/>
              </a:rPr>
              <a:t>Adatmodell</a:t>
            </a:r>
            <a:endParaRPr lang="hu-HU" dirty="0">
              <a:latin typeface="Montserrat" panose="00000500000000000000" pitchFamily="2" charset="0"/>
            </a:endParaRPr>
          </a:p>
          <a:p>
            <a:r>
              <a:rPr lang="hu-HU" dirty="0">
                <a:latin typeface="Montserrat" panose="00000500000000000000" pitchFamily="2" charset="0"/>
              </a:rPr>
              <a:t>Többdimenziós címkézés (</a:t>
            </a:r>
            <a:r>
              <a:rPr lang="hu-HU" dirty="0" err="1">
                <a:latin typeface="Montserrat" panose="00000500000000000000" pitchFamily="2" charset="0"/>
              </a:rPr>
              <a:t>Labeling</a:t>
            </a:r>
            <a:r>
              <a:rPr lang="hu-HU" dirty="0">
                <a:latin typeface="Montserrat" panose="00000500000000000000" pitchFamily="2" charset="0"/>
              </a:rPr>
              <a:t>) a Prometheus számára.</a:t>
            </a:r>
          </a:p>
        </p:txBody>
      </p:sp>
      <p:pic>
        <p:nvPicPr>
          <p:cNvPr id="1026" name="Picture 2" descr="Data - Free technology icons">
            <a:extLst>
              <a:ext uri="{FF2B5EF4-FFF2-40B4-BE49-F238E27FC236}">
                <a16:creationId xmlns:a16="http://schemas.microsoft.com/office/drawing/2014/main" id="{FDDAC658-374A-BBF2-731F-15E79F7F0C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3738" y="1384184"/>
            <a:ext cx="2151663" cy="2151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Observation - Free ui icons">
            <a:extLst>
              <a:ext uri="{FF2B5EF4-FFF2-40B4-BE49-F238E27FC236}">
                <a16:creationId xmlns:a16="http://schemas.microsoft.com/office/drawing/2014/main" id="{964018E5-753F-B531-A4FF-985878B0CD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2459" y="1559312"/>
            <a:ext cx="1976535" cy="1976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20636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863443-79EA-FBA4-4DFF-9BD284964F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 descr="A black and white logo&#10;&#10;AI-generated content may be incorrect.">
            <a:extLst>
              <a:ext uri="{FF2B5EF4-FFF2-40B4-BE49-F238E27FC236}">
                <a16:creationId xmlns:a16="http://schemas.microsoft.com/office/drawing/2014/main" id="{7C906F61-F277-3D4B-C8E8-D49E109147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6467" y="5972411"/>
            <a:ext cx="2144306" cy="10721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9ACBFFB-FBFA-69F8-F9FB-D91684067FB6}"/>
              </a:ext>
            </a:extLst>
          </p:cNvPr>
          <p:cNvSpPr txBox="1"/>
          <p:nvPr/>
        </p:nvSpPr>
        <p:spPr>
          <a:xfrm>
            <a:off x="0" y="100437"/>
            <a:ext cx="6713310" cy="36933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r>
              <a:rPr lang="en-GB" sz="900">
                <a:latin typeface="Montserrat Light" panose="00000400000000000000" pitchFamily="2" charset="0"/>
              </a:rPr>
              <a:t>TÖBBUTAS HÁLÓZATI FOLYAMOK FELÜGYELETI ADATAINAK FELDOLGOZÁSA ÉS GRAFIKUS MEGJELENÍTÉSE </a:t>
            </a:r>
            <a:endParaRPr lang="en" sz="900" spc="300">
              <a:latin typeface="Montserrat Light" panose="00000400000000000000" pitchFamily="2" charset="0"/>
              <a:ea typeface="Noto Sans"/>
              <a:cs typeface="Noto Sans"/>
            </a:endParaRPr>
          </a:p>
          <a:p>
            <a:endParaRPr lang="en-GB" sz="900">
              <a:latin typeface="Montserrat Light" panose="00000400000000000000" pitchFamily="2" charset="0"/>
            </a:endParaRPr>
          </a:p>
        </p:txBody>
      </p:sp>
      <p:sp>
        <p:nvSpPr>
          <p:cNvPr id="37" name="TextBox 10">
            <a:extLst>
              <a:ext uri="{FF2B5EF4-FFF2-40B4-BE49-F238E27FC236}">
                <a16:creationId xmlns:a16="http://schemas.microsoft.com/office/drawing/2014/main" id="{33B12AB0-15A6-B1F2-076B-7862BC25A302}"/>
              </a:ext>
            </a:extLst>
          </p:cNvPr>
          <p:cNvSpPr txBox="1"/>
          <p:nvPr/>
        </p:nvSpPr>
        <p:spPr>
          <a:xfrm>
            <a:off x="9642979" y="54272"/>
            <a:ext cx="2549021" cy="27699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en-GB" sz="1200">
                <a:solidFill>
                  <a:schemeClr val="bg1">
                    <a:lumMod val="65000"/>
                  </a:schemeClr>
                </a:solidFill>
                <a:latin typeface="Montserrat Light" panose="00000400000000000000" pitchFamily="2" charset="0"/>
                <a:cs typeface="Arial"/>
              </a:rPr>
              <a:t>Buga Péter</a:t>
            </a:r>
            <a:r>
              <a:rPr lang="hu-HU" sz="1200">
                <a:solidFill>
                  <a:schemeClr val="bg1">
                    <a:lumMod val="65000"/>
                  </a:schemeClr>
                </a:solidFill>
                <a:latin typeface="Montserrat Light" panose="00000400000000000000" pitchFamily="2" charset="0"/>
                <a:cs typeface="Arial"/>
              </a:rPr>
              <a:t>  I    </a:t>
            </a:r>
            <a:r>
              <a:rPr lang="en-GB" sz="1200">
                <a:solidFill>
                  <a:schemeClr val="bg1">
                    <a:lumMod val="65000"/>
                  </a:schemeClr>
                </a:solidFill>
                <a:latin typeface="Montserrat Light" panose="00000400000000000000" pitchFamily="2" charset="0"/>
                <a:cs typeface="Arial"/>
              </a:rPr>
              <a:t>2026-01-08</a:t>
            </a:r>
            <a:endParaRPr lang="en-US" sz="1200">
              <a:solidFill>
                <a:schemeClr val="bg1">
                  <a:lumMod val="65000"/>
                </a:schemeClr>
              </a:solidFill>
              <a:latin typeface="Montserrat Light" panose="00000400000000000000" pitchFamily="2" charset="0"/>
              <a:ea typeface="Calibri"/>
              <a:cs typeface="Arial"/>
            </a:endParaRPr>
          </a:p>
        </p:txBody>
      </p:sp>
      <p:cxnSp>
        <p:nvCxnSpPr>
          <p:cNvPr id="18" name="Egyenes összekötő 17">
            <a:extLst>
              <a:ext uri="{FF2B5EF4-FFF2-40B4-BE49-F238E27FC236}">
                <a16:creationId xmlns:a16="http://schemas.microsoft.com/office/drawing/2014/main" id="{AD15D489-6F9F-20CA-694E-F948DCE83C17}"/>
              </a:ext>
            </a:extLst>
          </p:cNvPr>
          <p:cNvCxnSpPr>
            <a:cxnSpLocks/>
          </p:cNvCxnSpPr>
          <p:nvPr/>
        </p:nvCxnSpPr>
        <p:spPr>
          <a:xfrm>
            <a:off x="6592824" y="210312"/>
            <a:ext cx="3333643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Cím 1">
            <a:extLst>
              <a:ext uri="{FF2B5EF4-FFF2-40B4-BE49-F238E27FC236}">
                <a16:creationId xmlns:a16="http://schemas.microsoft.com/office/drawing/2014/main" id="{DA228122-7E33-98E4-AD09-B239F4D5388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657350" y="510786"/>
            <a:ext cx="8877300" cy="518380"/>
          </a:xfrm>
        </p:spPr>
        <p:txBody>
          <a:bodyPr lIns="91440" tIns="45720" rIns="91440" bIns="45720" anchor="t">
            <a:normAutofit fontScale="90000"/>
          </a:bodyPr>
          <a:lstStyle/>
          <a:p>
            <a:pPr algn="ctr"/>
            <a:r>
              <a:rPr lang="hu-HU">
                <a:latin typeface="Montserrat" panose="00000500000000000000" pitchFamily="2" charset="0"/>
              </a:rPr>
              <a:t>Rendszerarchitektúra Áttekintés</a:t>
            </a:r>
            <a:endParaRPr lang="en-US">
              <a:latin typeface="Montserrat" panose="00000500000000000000" pitchFamily="2" charset="0"/>
            </a:endParaRPr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E7E12D6B-3EE7-1132-082D-59F950785C7E}"/>
              </a:ext>
            </a:extLst>
          </p:cNvPr>
          <p:cNvSpPr txBox="1"/>
          <p:nvPr/>
        </p:nvSpPr>
        <p:spPr>
          <a:xfrm>
            <a:off x="615682" y="1329639"/>
            <a:ext cx="5432898" cy="49244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000" b="1" dirty="0">
                <a:solidFill>
                  <a:srgbClr val="990033"/>
                </a:solidFill>
                <a:latin typeface="Montserrat" panose="00000500000000000000" pitchFamily="2" charset="0"/>
                <a:ea typeface="Calibri"/>
                <a:cs typeface="Calibri"/>
              </a:rPr>
              <a:t>4. Réteg: Prezentációs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 err="1">
                <a:latin typeface="Montserrat" panose="00000500000000000000" pitchFamily="2" charset="0"/>
              </a:rPr>
              <a:t>Grafana</a:t>
            </a:r>
            <a:r>
              <a:rPr lang="hu-HU" dirty="0">
                <a:latin typeface="Montserrat" panose="00000500000000000000" pitchFamily="2" charset="0"/>
              </a:rPr>
              <a:t> </a:t>
            </a:r>
            <a:r>
              <a:rPr lang="hu-HU" dirty="0" err="1">
                <a:latin typeface="Montserrat" panose="00000500000000000000" pitchFamily="2" charset="0"/>
              </a:rPr>
              <a:t>Dashboard</a:t>
            </a:r>
            <a:r>
              <a:rPr lang="hu-HU" dirty="0">
                <a:latin typeface="Montserrat" panose="00000500000000000000" pitchFamily="2" charset="0"/>
              </a:rPr>
              <a:t>-ok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>
                <a:latin typeface="Montserrat" panose="00000500000000000000" pitchFamily="2" charset="0"/>
              </a:rPr>
              <a:t>Valós idejű és történeti nézetek</a:t>
            </a:r>
            <a:endParaRPr lang="en-GB" dirty="0">
              <a:latin typeface="Montserrat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latin typeface="Montserrat" panose="00000500000000000000" pitchFamily="2" charset="0"/>
            </a:endParaRPr>
          </a:p>
          <a:p>
            <a:r>
              <a:rPr lang="hu-HU" sz="2000" b="1" dirty="0">
                <a:solidFill>
                  <a:srgbClr val="990033"/>
                </a:solidFill>
                <a:latin typeface="Montserrat" panose="00000500000000000000" pitchFamily="2" charset="0"/>
                <a:ea typeface="Calibri"/>
                <a:cs typeface="Calibri"/>
              </a:rPr>
              <a:t>3. Réteg: Analitika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>
                <a:latin typeface="Montserrat" panose="00000500000000000000" pitchFamily="2" charset="0"/>
              </a:rPr>
              <a:t>ARIMA </a:t>
            </a:r>
            <a:r>
              <a:rPr lang="hu-HU" dirty="0" err="1">
                <a:latin typeface="Montserrat" panose="00000500000000000000" pitchFamily="2" charset="0"/>
              </a:rPr>
              <a:t>Előrejelző</a:t>
            </a:r>
            <a:r>
              <a:rPr lang="hu-HU" dirty="0">
                <a:latin typeface="Montserrat" panose="00000500000000000000" pitchFamily="2" charset="0"/>
              </a:rPr>
              <a:t> Szolgáltatás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>
                <a:latin typeface="Montserrat" panose="00000500000000000000" pitchFamily="2" charset="0"/>
              </a:rPr>
              <a:t>Topológia Vizualizációs Szolgáltatás</a:t>
            </a:r>
            <a:endParaRPr lang="en-GB" dirty="0">
              <a:latin typeface="Montserrat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latin typeface="Montserrat" panose="00000500000000000000" pitchFamily="2" charset="0"/>
            </a:endParaRPr>
          </a:p>
          <a:p>
            <a:r>
              <a:rPr lang="hu-HU" sz="2000" b="1" dirty="0">
                <a:solidFill>
                  <a:srgbClr val="990033"/>
                </a:solidFill>
                <a:latin typeface="Montserrat" panose="00000500000000000000" pitchFamily="2" charset="0"/>
                <a:ea typeface="Calibri"/>
                <a:cs typeface="Calibri"/>
              </a:rPr>
              <a:t>2. Réteg: Gyűjtés &amp; Tárolás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>
                <a:latin typeface="Montserrat" panose="00000500000000000000" pitchFamily="2" charset="0"/>
              </a:rPr>
              <a:t>Egyedi UDP Fogadó (Python)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>
                <a:latin typeface="Montserrat" panose="00000500000000000000" pitchFamily="2" charset="0"/>
              </a:rPr>
              <a:t>Metrika Exportáló (Prometheus formátum)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>
                <a:latin typeface="Montserrat" panose="00000500000000000000" pitchFamily="2" charset="0"/>
              </a:rPr>
              <a:t>Prometheus idősor-adatbázis</a:t>
            </a:r>
            <a:endParaRPr lang="en-GB" dirty="0">
              <a:latin typeface="Montserrat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latin typeface="Montserrat" panose="00000500000000000000" pitchFamily="2" charset="0"/>
            </a:endParaRPr>
          </a:p>
          <a:p>
            <a:r>
              <a:rPr lang="hu-HU" sz="2000" b="1" dirty="0">
                <a:solidFill>
                  <a:srgbClr val="990033"/>
                </a:solidFill>
                <a:latin typeface="Montserrat" panose="00000500000000000000" pitchFamily="2" charset="0"/>
                <a:ea typeface="Calibri"/>
                <a:cs typeface="Calibri"/>
              </a:rPr>
              <a:t>1. Réteg: Adatforrások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>
                <a:latin typeface="Montserrat" panose="00000500000000000000" pitchFamily="2" charset="0"/>
              </a:rPr>
              <a:t>Mininet teszt környezet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>
                <a:latin typeface="Montserrat" panose="00000500000000000000" pitchFamily="2" charset="0"/>
              </a:rPr>
              <a:t>R2DTWO hálózati szoftver (BME TMIT)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>
                <a:latin typeface="Montserrat" panose="00000500000000000000" pitchFamily="2" charset="0"/>
              </a:rPr>
              <a:t>UDP értesítések</a:t>
            </a:r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D7E946B6-AED1-6D5C-735C-64640FF5C465}"/>
              </a:ext>
            </a:extLst>
          </p:cNvPr>
          <p:cNvSpPr txBox="1"/>
          <p:nvPr/>
        </p:nvSpPr>
        <p:spPr>
          <a:xfrm>
            <a:off x="6788009" y="1334898"/>
            <a:ext cx="4166558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b="1" dirty="0">
                <a:solidFill>
                  <a:srgbClr val="990033"/>
                </a:solidFill>
                <a:latin typeface="Montserrat" panose="00000500000000000000" pitchFamily="2" charset="0"/>
                <a:ea typeface="Calibri"/>
                <a:cs typeface="Calibri"/>
              </a:rPr>
              <a:t>Technológiai </a:t>
            </a:r>
            <a:r>
              <a:rPr lang="hu-HU" sz="2000" b="1" dirty="0" err="1">
                <a:solidFill>
                  <a:srgbClr val="990033"/>
                </a:solidFill>
                <a:latin typeface="Montserrat" panose="00000500000000000000" pitchFamily="2" charset="0"/>
                <a:ea typeface="Calibri"/>
                <a:cs typeface="Calibri"/>
              </a:rPr>
              <a:t>Stack</a:t>
            </a:r>
            <a:endParaRPr lang="hu-HU" sz="2000" b="1" dirty="0">
              <a:solidFill>
                <a:srgbClr val="990033"/>
              </a:solidFill>
              <a:latin typeface="Montserrat" panose="00000500000000000000" pitchFamily="2" charset="0"/>
              <a:ea typeface="Calibri"/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 err="1">
                <a:latin typeface="Montserrat" panose="00000500000000000000" pitchFamily="2" charset="0"/>
              </a:rPr>
              <a:t>Mikroszolgáltatás</a:t>
            </a:r>
            <a:r>
              <a:rPr lang="hu-HU" dirty="0">
                <a:latin typeface="Montserrat" panose="00000500000000000000" pitchFamily="2" charset="0"/>
              </a:rPr>
              <a:t> architektúra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>
                <a:latin typeface="Montserrat" panose="00000500000000000000" pitchFamily="2" charset="0"/>
              </a:rPr>
              <a:t>Docker </a:t>
            </a:r>
            <a:r>
              <a:rPr lang="hu-HU" dirty="0" err="1">
                <a:latin typeface="Montserrat" panose="00000500000000000000" pitchFamily="2" charset="0"/>
              </a:rPr>
              <a:t>konténerizált</a:t>
            </a:r>
            <a:r>
              <a:rPr lang="hu-HU" dirty="0">
                <a:latin typeface="Montserrat" panose="00000500000000000000" pitchFamily="2" charset="0"/>
              </a:rPr>
              <a:t> telepítés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 err="1">
                <a:latin typeface="Montserrat" panose="00000500000000000000" pitchFamily="2" charset="0"/>
              </a:rPr>
              <a:t>Flask</a:t>
            </a:r>
            <a:r>
              <a:rPr lang="hu-HU" dirty="0">
                <a:latin typeface="Montserrat" panose="00000500000000000000" pitchFamily="2" charset="0"/>
              </a:rPr>
              <a:t> REST API-k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>
                <a:latin typeface="Montserrat" panose="00000500000000000000" pitchFamily="2" charset="0"/>
              </a:rPr>
              <a:t>Python alapú szolgáltatások</a:t>
            </a:r>
            <a:endParaRPr lang="en-GB" dirty="0">
              <a:latin typeface="Montserrat" panose="00000500000000000000" pitchFamily="2" charset="0"/>
            </a:endParaRPr>
          </a:p>
        </p:txBody>
      </p:sp>
      <p:pic>
        <p:nvPicPr>
          <p:cNvPr id="4108" name="Picture 12" descr="Geth Prometheus | Grafana Labs">
            <a:extLst>
              <a:ext uri="{FF2B5EF4-FFF2-40B4-BE49-F238E27FC236}">
                <a16:creationId xmlns:a16="http://schemas.microsoft.com/office/drawing/2014/main" id="{3E2C1E2A-F91D-A00D-D804-109BD25C82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5815" y="3126569"/>
            <a:ext cx="1723348" cy="1708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Kép 18" descr="A képen clipart, Grafika, rajzfilm, kreativitás látható&#10;&#10;Előfordulhat, hogy az AI által létrehozott tartalom helytelen.">
            <a:extLst>
              <a:ext uri="{FF2B5EF4-FFF2-40B4-BE49-F238E27FC236}">
                <a16:creationId xmlns:a16="http://schemas.microsoft.com/office/drawing/2014/main" id="{AB8FF5C8-5ACE-6537-97E0-3FB7EC5B44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78529" y="3046761"/>
            <a:ext cx="1597574" cy="1741225"/>
          </a:xfrm>
          <a:prstGeom prst="rect">
            <a:avLst/>
          </a:prstGeom>
        </p:spPr>
      </p:pic>
      <p:pic>
        <p:nvPicPr>
          <p:cNvPr id="4118" name="Picture 22" descr="Docker - Social media &amp; Logos Icons">
            <a:extLst>
              <a:ext uri="{FF2B5EF4-FFF2-40B4-BE49-F238E27FC236}">
                <a16:creationId xmlns:a16="http://schemas.microsoft.com/office/drawing/2014/main" id="{C349D7F0-84B6-C21E-8A03-A8A2DE55A4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1926" y="4910913"/>
            <a:ext cx="1597574" cy="1597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Kép 21" descr="A képen embléma, clipart, Grafika, szimbólum látható&#10;&#10;Előfordulhat, hogy az AI által létrehozott tartalom helytelen.">
            <a:extLst>
              <a:ext uri="{FF2B5EF4-FFF2-40B4-BE49-F238E27FC236}">
                <a16:creationId xmlns:a16="http://schemas.microsoft.com/office/drawing/2014/main" id="{E3CF3A87-E9A4-0830-5400-1AE5A7DA5E9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49449" y="4786441"/>
            <a:ext cx="2004205" cy="2004205"/>
          </a:xfrm>
          <a:prstGeom prst="rect">
            <a:avLst/>
          </a:prstGeom>
        </p:spPr>
      </p:pic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FAAE17DA-C559-B391-F9E8-78FC2722C9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7C73F-91D2-C74D-BD19-6CBB5D1569C2}" type="slidenum">
              <a:rPr lang="hu-HU" smtClean="0"/>
              <a:t>6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2643827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B4C6EB-3EB4-0B11-3A58-6D04C141F9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 descr="A black and white logo&#10;&#10;AI-generated content may be incorrect.">
            <a:extLst>
              <a:ext uri="{FF2B5EF4-FFF2-40B4-BE49-F238E27FC236}">
                <a16:creationId xmlns:a16="http://schemas.microsoft.com/office/drawing/2014/main" id="{686DFE65-8C34-A3A6-C2BC-33CAE1BEB5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6467" y="5972411"/>
            <a:ext cx="2144306" cy="10721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CD09705-C6A7-9CFB-7D21-6F83E068F6E8}"/>
              </a:ext>
            </a:extLst>
          </p:cNvPr>
          <p:cNvSpPr txBox="1"/>
          <p:nvPr/>
        </p:nvSpPr>
        <p:spPr>
          <a:xfrm>
            <a:off x="0" y="100437"/>
            <a:ext cx="6713310" cy="36933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r>
              <a:rPr lang="en-GB" sz="900">
                <a:latin typeface="Montserrat Light" panose="00000400000000000000" pitchFamily="2" charset="0"/>
              </a:rPr>
              <a:t>TÖBBUTAS HÁLÓZATI FOLYAMOK FELÜGYELETI ADATAINAK FELDOLGOZÁSA ÉS GRAFIKUS MEGJELENÍTÉSE </a:t>
            </a:r>
            <a:endParaRPr lang="en" sz="900" spc="300">
              <a:latin typeface="Montserrat Light" panose="00000400000000000000" pitchFamily="2" charset="0"/>
              <a:ea typeface="Noto Sans"/>
              <a:cs typeface="Noto Sans"/>
            </a:endParaRPr>
          </a:p>
          <a:p>
            <a:endParaRPr lang="en-GB" sz="900">
              <a:latin typeface="Montserrat Light" panose="00000400000000000000" pitchFamily="2" charset="0"/>
            </a:endParaRPr>
          </a:p>
        </p:txBody>
      </p:sp>
      <p:sp>
        <p:nvSpPr>
          <p:cNvPr id="37" name="TextBox 10">
            <a:extLst>
              <a:ext uri="{FF2B5EF4-FFF2-40B4-BE49-F238E27FC236}">
                <a16:creationId xmlns:a16="http://schemas.microsoft.com/office/drawing/2014/main" id="{0120AB93-524B-EF86-189A-82C14BCDF812}"/>
              </a:ext>
            </a:extLst>
          </p:cNvPr>
          <p:cNvSpPr txBox="1"/>
          <p:nvPr/>
        </p:nvSpPr>
        <p:spPr>
          <a:xfrm>
            <a:off x="9642979" y="54272"/>
            <a:ext cx="2549021" cy="27699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en-GB" sz="1200">
                <a:solidFill>
                  <a:schemeClr val="bg1">
                    <a:lumMod val="65000"/>
                  </a:schemeClr>
                </a:solidFill>
                <a:latin typeface="Montserrat Light" panose="00000400000000000000" pitchFamily="2" charset="0"/>
                <a:cs typeface="Arial"/>
              </a:rPr>
              <a:t>Buga Péter</a:t>
            </a:r>
            <a:r>
              <a:rPr lang="hu-HU" sz="1200">
                <a:solidFill>
                  <a:schemeClr val="bg1">
                    <a:lumMod val="65000"/>
                  </a:schemeClr>
                </a:solidFill>
                <a:latin typeface="Montserrat Light" panose="00000400000000000000" pitchFamily="2" charset="0"/>
                <a:cs typeface="Arial"/>
              </a:rPr>
              <a:t>  I    </a:t>
            </a:r>
            <a:r>
              <a:rPr lang="en-GB" sz="1200">
                <a:solidFill>
                  <a:schemeClr val="bg1">
                    <a:lumMod val="65000"/>
                  </a:schemeClr>
                </a:solidFill>
                <a:latin typeface="Montserrat Light" panose="00000400000000000000" pitchFamily="2" charset="0"/>
                <a:cs typeface="Arial"/>
              </a:rPr>
              <a:t>2026-01-08</a:t>
            </a:r>
            <a:endParaRPr lang="en-US" sz="1200">
              <a:solidFill>
                <a:schemeClr val="bg1">
                  <a:lumMod val="65000"/>
                </a:schemeClr>
              </a:solidFill>
              <a:latin typeface="Montserrat Light" panose="00000400000000000000" pitchFamily="2" charset="0"/>
              <a:ea typeface="Calibri"/>
              <a:cs typeface="Arial"/>
            </a:endParaRPr>
          </a:p>
        </p:txBody>
      </p:sp>
      <p:cxnSp>
        <p:nvCxnSpPr>
          <p:cNvPr id="18" name="Egyenes összekötő 17">
            <a:extLst>
              <a:ext uri="{FF2B5EF4-FFF2-40B4-BE49-F238E27FC236}">
                <a16:creationId xmlns:a16="http://schemas.microsoft.com/office/drawing/2014/main" id="{F8E683EF-647F-FC77-45E3-0D4617ECAB30}"/>
              </a:ext>
            </a:extLst>
          </p:cNvPr>
          <p:cNvCxnSpPr>
            <a:cxnSpLocks/>
          </p:cNvCxnSpPr>
          <p:nvPr/>
        </p:nvCxnSpPr>
        <p:spPr>
          <a:xfrm>
            <a:off x="6592824" y="210312"/>
            <a:ext cx="3333643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Cím 1">
            <a:extLst>
              <a:ext uri="{FF2B5EF4-FFF2-40B4-BE49-F238E27FC236}">
                <a16:creationId xmlns:a16="http://schemas.microsoft.com/office/drawing/2014/main" id="{B5AB8253-6BAF-C746-1550-B7B8171AC19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657350" y="510786"/>
            <a:ext cx="8877300" cy="518380"/>
          </a:xfrm>
        </p:spPr>
        <p:txBody>
          <a:bodyPr lIns="91440" tIns="45720" rIns="91440" bIns="45720" anchor="t">
            <a:normAutofit fontScale="90000"/>
          </a:bodyPr>
          <a:lstStyle/>
          <a:p>
            <a:pPr algn="ctr"/>
            <a:r>
              <a:rPr lang="hu-HU" dirty="0">
                <a:latin typeface="Montserrat" panose="00000500000000000000" pitchFamily="2" charset="0"/>
              </a:rPr>
              <a:t>Rendszer</a:t>
            </a:r>
            <a:r>
              <a:rPr lang="en-GB" dirty="0">
                <a:latin typeface="Montserrat" panose="00000500000000000000" pitchFamily="2" charset="0"/>
              </a:rPr>
              <a:t> </a:t>
            </a:r>
            <a:r>
              <a:rPr lang="en-GB" dirty="0" err="1">
                <a:latin typeface="Montserrat" panose="00000500000000000000" pitchFamily="2" charset="0"/>
              </a:rPr>
              <a:t>Folyamat</a:t>
            </a:r>
            <a:endParaRPr lang="en-US" dirty="0">
              <a:latin typeface="Montserrat" panose="00000500000000000000" pitchFamily="2" charset="0"/>
            </a:endParaRPr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39FA7861-AF48-4366-CA66-6229E9E11B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7C73F-91D2-C74D-BD19-6CBB5D1569C2}" type="slidenum">
              <a:rPr lang="hu-HU" smtClean="0"/>
              <a:t>7</a:t>
            </a:fld>
            <a:endParaRPr lang="hu-HU"/>
          </a:p>
        </p:txBody>
      </p:sp>
      <p:pic>
        <p:nvPicPr>
          <p:cNvPr id="8" name="Kép 7">
            <a:extLst>
              <a:ext uri="{FF2B5EF4-FFF2-40B4-BE49-F238E27FC236}">
                <a16:creationId xmlns:a16="http://schemas.microsoft.com/office/drawing/2014/main" id="{F65D61BC-047B-6990-94E8-7B5F3244FB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4511" y="1713451"/>
            <a:ext cx="5706089" cy="4054809"/>
          </a:xfrm>
          <a:prstGeom prst="rect">
            <a:avLst/>
          </a:prstGeom>
        </p:spPr>
      </p:pic>
      <p:sp>
        <p:nvSpPr>
          <p:cNvPr id="11" name="Szövegdoboz 10">
            <a:extLst>
              <a:ext uri="{FF2B5EF4-FFF2-40B4-BE49-F238E27FC236}">
                <a16:creationId xmlns:a16="http://schemas.microsoft.com/office/drawing/2014/main" id="{708DD87D-D42F-1BD2-DB09-709F98A5E241}"/>
              </a:ext>
            </a:extLst>
          </p:cNvPr>
          <p:cNvSpPr txBox="1"/>
          <p:nvPr/>
        </p:nvSpPr>
        <p:spPr>
          <a:xfrm>
            <a:off x="557510" y="2143095"/>
            <a:ext cx="499600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GB" dirty="0"/>
          </a:p>
          <a:p>
            <a:r>
              <a:rPr lang="en-GB" b="1" dirty="0" err="1">
                <a:solidFill>
                  <a:srgbClr val="990033"/>
                </a:solidFill>
                <a:latin typeface="Montserrat" panose="00000500000000000000" pitchFamily="2" charset="0"/>
                <a:ea typeface="Calibri"/>
                <a:cs typeface="Calibri"/>
              </a:rPr>
              <a:t>Lépések</a:t>
            </a:r>
            <a:endParaRPr lang="en-GB" b="1" dirty="0">
              <a:solidFill>
                <a:srgbClr val="990033"/>
              </a:solidFill>
              <a:latin typeface="Montserrat" panose="00000500000000000000" pitchFamily="2" charset="0"/>
              <a:ea typeface="Calibri"/>
              <a:cs typeface="Calibri"/>
            </a:endParaRPr>
          </a:p>
          <a:p>
            <a:r>
              <a:rPr lang="hu-HU" dirty="0" err="1"/>
              <a:t>Host</a:t>
            </a:r>
            <a:r>
              <a:rPr lang="hu-HU" dirty="0"/>
              <a:t> → </a:t>
            </a:r>
            <a:r>
              <a:rPr lang="hu-HU" dirty="0" err="1"/>
              <a:t>Exporter</a:t>
            </a:r>
            <a:r>
              <a:rPr lang="hu-HU" dirty="0"/>
              <a:t>: nyers adatküldés</a:t>
            </a:r>
          </a:p>
          <a:p>
            <a:r>
              <a:rPr lang="hu-HU" dirty="0" err="1"/>
              <a:t>Exporter</a:t>
            </a:r>
            <a:r>
              <a:rPr lang="hu-HU" dirty="0"/>
              <a:t> → Prometheus: </a:t>
            </a:r>
            <a:r>
              <a:rPr lang="en-GB" dirty="0"/>
              <a:t>m</a:t>
            </a:r>
            <a:r>
              <a:rPr lang="hu-HU" dirty="0" err="1"/>
              <a:t>etrikák</a:t>
            </a:r>
            <a:r>
              <a:rPr lang="hu-HU" dirty="0"/>
              <a:t> begyűjtése </a:t>
            </a:r>
            <a:endParaRPr lang="en-GB" dirty="0"/>
          </a:p>
          <a:p>
            <a:r>
              <a:rPr lang="hu-HU" dirty="0"/>
              <a:t>Prometheus ↔ </a:t>
            </a:r>
            <a:r>
              <a:rPr lang="hu-HU" dirty="0" err="1"/>
              <a:t>Forecaster</a:t>
            </a:r>
            <a:r>
              <a:rPr lang="hu-HU" dirty="0"/>
              <a:t>: </a:t>
            </a:r>
            <a:r>
              <a:rPr lang="en-GB" dirty="0"/>
              <a:t>e</a:t>
            </a:r>
            <a:r>
              <a:rPr lang="hu-HU" dirty="0" err="1"/>
              <a:t>lemzés</a:t>
            </a:r>
            <a:r>
              <a:rPr lang="hu-HU" dirty="0"/>
              <a:t> és </a:t>
            </a:r>
            <a:r>
              <a:rPr lang="hu-HU" dirty="0" err="1"/>
              <a:t>predikciók</a:t>
            </a:r>
            <a:r>
              <a:rPr lang="hu-HU" dirty="0"/>
              <a:t> </a:t>
            </a:r>
            <a:endParaRPr lang="en-GB" dirty="0"/>
          </a:p>
          <a:p>
            <a:r>
              <a:rPr lang="hu-HU" dirty="0"/>
              <a:t>Prometheus → </a:t>
            </a:r>
            <a:r>
              <a:rPr lang="hu-HU" dirty="0" err="1"/>
              <a:t>Grafana</a:t>
            </a:r>
            <a:r>
              <a:rPr lang="hu-HU" dirty="0"/>
              <a:t>: </a:t>
            </a:r>
            <a:r>
              <a:rPr lang="en-GB" dirty="0" err="1"/>
              <a:t>metrikák</a:t>
            </a:r>
            <a:r>
              <a:rPr lang="en-GB" dirty="0"/>
              <a:t> </a:t>
            </a:r>
            <a:r>
              <a:rPr lang="en-GB" dirty="0" err="1"/>
              <a:t>ábrázolása</a:t>
            </a:r>
            <a:endParaRPr lang="en-GB" dirty="0"/>
          </a:p>
          <a:p>
            <a:r>
              <a:rPr lang="hu-HU" dirty="0"/>
              <a:t>Felhasználó → </a:t>
            </a:r>
            <a:r>
              <a:rPr lang="hu-HU" dirty="0" err="1"/>
              <a:t>Topology</a:t>
            </a:r>
            <a:r>
              <a:rPr lang="hu-HU" dirty="0"/>
              <a:t>: </a:t>
            </a:r>
            <a:r>
              <a:rPr lang="en-GB" dirty="0" err="1"/>
              <a:t>topológia</a:t>
            </a:r>
            <a:r>
              <a:rPr lang="en-GB" dirty="0"/>
              <a:t> file </a:t>
            </a:r>
            <a:r>
              <a:rPr lang="en-GB" dirty="0" err="1"/>
              <a:t>feltöltése</a:t>
            </a:r>
            <a:endParaRPr lang="en-GB" dirty="0"/>
          </a:p>
          <a:p>
            <a:r>
              <a:rPr lang="hu-HU" dirty="0" err="1"/>
              <a:t>Topology</a:t>
            </a:r>
            <a:r>
              <a:rPr lang="hu-HU" dirty="0"/>
              <a:t> → </a:t>
            </a:r>
            <a:r>
              <a:rPr lang="hu-HU" dirty="0" err="1"/>
              <a:t>Grafana</a:t>
            </a:r>
            <a:r>
              <a:rPr lang="hu-HU" dirty="0"/>
              <a:t>: </a:t>
            </a:r>
            <a:r>
              <a:rPr lang="en-GB" dirty="0"/>
              <a:t>g</a:t>
            </a:r>
            <a:r>
              <a:rPr lang="hu-HU" dirty="0" err="1"/>
              <a:t>enerált</a:t>
            </a:r>
            <a:r>
              <a:rPr lang="hu-HU" dirty="0"/>
              <a:t> ábra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34755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33998C-E416-C8C7-BE58-92909C15C4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 descr="A black and white logo&#10;&#10;AI-generated content may be incorrect.">
            <a:extLst>
              <a:ext uri="{FF2B5EF4-FFF2-40B4-BE49-F238E27FC236}">
                <a16:creationId xmlns:a16="http://schemas.microsoft.com/office/drawing/2014/main" id="{B2C78F58-C0F2-E5E1-2E8E-70AA1559F5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6467" y="5972411"/>
            <a:ext cx="2144306" cy="10721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39F89C3-F786-22B6-AA83-E62D817948CA}"/>
              </a:ext>
            </a:extLst>
          </p:cNvPr>
          <p:cNvSpPr txBox="1"/>
          <p:nvPr/>
        </p:nvSpPr>
        <p:spPr>
          <a:xfrm>
            <a:off x="0" y="100437"/>
            <a:ext cx="6713310" cy="36933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r>
              <a:rPr lang="en-GB" sz="900">
                <a:latin typeface="Montserrat Light" panose="00000400000000000000" pitchFamily="2" charset="0"/>
              </a:rPr>
              <a:t>TÖBBUTAS HÁLÓZATI FOLYAMOK FELÜGYELETI ADATAINAK FELDOLGOZÁSA ÉS GRAFIKUS MEGJELENÍTÉSE </a:t>
            </a:r>
            <a:endParaRPr lang="en" sz="900" spc="300">
              <a:latin typeface="Montserrat Light" panose="00000400000000000000" pitchFamily="2" charset="0"/>
              <a:ea typeface="Noto Sans"/>
              <a:cs typeface="Noto Sans"/>
            </a:endParaRPr>
          </a:p>
          <a:p>
            <a:endParaRPr lang="en-GB" sz="900">
              <a:latin typeface="Montserrat Light" panose="00000400000000000000" pitchFamily="2" charset="0"/>
            </a:endParaRPr>
          </a:p>
        </p:txBody>
      </p:sp>
      <p:sp>
        <p:nvSpPr>
          <p:cNvPr id="37" name="TextBox 10">
            <a:extLst>
              <a:ext uri="{FF2B5EF4-FFF2-40B4-BE49-F238E27FC236}">
                <a16:creationId xmlns:a16="http://schemas.microsoft.com/office/drawing/2014/main" id="{8E444662-DF14-C974-C6B7-6405467BCF60}"/>
              </a:ext>
            </a:extLst>
          </p:cNvPr>
          <p:cNvSpPr txBox="1"/>
          <p:nvPr/>
        </p:nvSpPr>
        <p:spPr>
          <a:xfrm>
            <a:off x="9642979" y="54272"/>
            <a:ext cx="2549021" cy="27699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en-GB" sz="1200">
                <a:solidFill>
                  <a:schemeClr val="bg1">
                    <a:lumMod val="65000"/>
                  </a:schemeClr>
                </a:solidFill>
                <a:latin typeface="Montserrat Light" panose="00000400000000000000" pitchFamily="2" charset="0"/>
                <a:cs typeface="Arial"/>
              </a:rPr>
              <a:t>Buga Péter</a:t>
            </a:r>
            <a:r>
              <a:rPr lang="hu-HU" sz="1200">
                <a:solidFill>
                  <a:schemeClr val="bg1">
                    <a:lumMod val="65000"/>
                  </a:schemeClr>
                </a:solidFill>
                <a:latin typeface="Montserrat Light" panose="00000400000000000000" pitchFamily="2" charset="0"/>
                <a:cs typeface="Arial"/>
              </a:rPr>
              <a:t>  I    </a:t>
            </a:r>
            <a:r>
              <a:rPr lang="en-GB" sz="1200">
                <a:solidFill>
                  <a:schemeClr val="bg1">
                    <a:lumMod val="65000"/>
                  </a:schemeClr>
                </a:solidFill>
                <a:latin typeface="Montserrat Light" panose="00000400000000000000" pitchFamily="2" charset="0"/>
                <a:cs typeface="Arial"/>
              </a:rPr>
              <a:t>2026-01-08</a:t>
            </a:r>
            <a:endParaRPr lang="en-US" sz="1200">
              <a:solidFill>
                <a:schemeClr val="bg1">
                  <a:lumMod val="65000"/>
                </a:schemeClr>
              </a:solidFill>
              <a:latin typeface="Montserrat Light" panose="00000400000000000000" pitchFamily="2" charset="0"/>
              <a:ea typeface="Calibri"/>
              <a:cs typeface="Arial"/>
            </a:endParaRPr>
          </a:p>
        </p:txBody>
      </p:sp>
      <p:cxnSp>
        <p:nvCxnSpPr>
          <p:cNvPr id="18" name="Egyenes összekötő 17">
            <a:extLst>
              <a:ext uri="{FF2B5EF4-FFF2-40B4-BE49-F238E27FC236}">
                <a16:creationId xmlns:a16="http://schemas.microsoft.com/office/drawing/2014/main" id="{9140EACC-88D8-43DC-73D3-074867C6059E}"/>
              </a:ext>
            </a:extLst>
          </p:cNvPr>
          <p:cNvCxnSpPr>
            <a:cxnSpLocks/>
          </p:cNvCxnSpPr>
          <p:nvPr/>
        </p:nvCxnSpPr>
        <p:spPr>
          <a:xfrm>
            <a:off x="6592824" y="210312"/>
            <a:ext cx="3333643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Cím 1">
            <a:extLst>
              <a:ext uri="{FF2B5EF4-FFF2-40B4-BE49-F238E27FC236}">
                <a16:creationId xmlns:a16="http://schemas.microsoft.com/office/drawing/2014/main" id="{9F9BE988-CD32-B8DC-EFE3-223E210777A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528792" y="592226"/>
            <a:ext cx="8877300" cy="518380"/>
          </a:xfrm>
        </p:spPr>
        <p:txBody>
          <a:bodyPr lIns="91440" tIns="45720" rIns="91440" bIns="45720" anchor="t">
            <a:normAutofit fontScale="90000"/>
          </a:bodyPr>
          <a:lstStyle/>
          <a:p>
            <a:pPr algn="ctr"/>
            <a:r>
              <a:rPr lang="hu-HU">
                <a:latin typeface="Montserrat" panose="00000500000000000000" pitchFamily="2" charset="0"/>
              </a:rPr>
              <a:t>Kulcsfontosságú Rendszerkomponensek</a:t>
            </a:r>
            <a:endParaRPr lang="en-US">
              <a:latin typeface="Montserrat" panose="00000500000000000000" pitchFamily="2" charset="0"/>
            </a:endParaRPr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9426A113-C963-42F7-5B89-AF39A0CACD58}"/>
              </a:ext>
            </a:extLst>
          </p:cNvPr>
          <p:cNvSpPr txBox="1"/>
          <p:nvPr/>
        </p:nvSpPr>
        <p:spPr>
          <a:xfrm>
            <a:off x="413692" y="2254107"/>
            <a:ext cx="376180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solidFill>
                  <a:srgbClr val="990033"/>
                </a:solidFill>
                <a:latin typeface="Montserrat" panose="00000500000000000000" pitchFamily="2" charset="0"/>
                <a:ea typeface="Calibri"/>
                <a:cs typeface="Calibri"/>
              </a:rPr>
              <a:t>UDP </a:t>
            </a:r>
            <a:r>
              <a:rPr lang="en-GB" sz="2000" b="1" dirty="0" err="1">
                <a:solidFill>
                  <a:srgbClr val="990033"/>
                </a:solidFill>
                <a:latin typeface="Montserrat" panose="00000500000000000000" pitchFamily="2" charset="0"/>
                <a:ea typeface="Calibri"/>
                <a:cs typeface="Calibri"/>
              </a:rPr>
              <a:t>Fogadó</a:t>
            </a:r>
            <a:r>
              <a:rPr lang="en-GB" sz="2000" b="1" dirty="0">
                <a:solidFill>
                  <a:srgbClr val="990033"/>
                </a:solidFill>
                <a:latin typeface="Montserrat" panose="00000500000000000000" pitchFamily="2" charset="0"/>
                <a:ea typeface="Calibri"/>
                <a:cs typeface="Calibri"/>
              </a:rPr>
              <a:t> &amp; </a:t>
            </a:r>
            <a:r>
              <a:rPr lang="en-GB" sz="2000" b="1" dirty="0" err="1">
                <a:solidFill>
                  <a:srgbClr val="990033"/>
                </a:solidFill>
                <a:latin typeface="Montserrat" panose="00000500000000000000" pitchFamily="2" charset="0"/>
                <a:ea typeface="Calibri"/>
                <a:cs typeface="Calibri"/>
              </a:rPr>
              <a:t>Metrika</a:t>
            </a:r>
            <a:r>
              <a:rPr lang="en-GB" sz="2000" b="1" dirty="0">
                <a:solidFill>
                  <a:srgbClr val="990033"/>
                </a:solidFill>
                <a:latin typeface="Montserrat" panose="00000500000000000000" pitchFamily="2" charset="0"/>
                <a:ea typeface="Calibri"/>
                <a:cs typeface="Calibri"/>
              </a:rPr>
              <a:t> </a:t>
            </a:r>
            <a:r>
              <a:rPr lang="en-GB" sz="2000" b="1" dirty="0" err="1">
                <a:solidFill>
                  <a:srgbClr val="990033"/>
                </a:solidFill>
                <a:latin typeface="Montserrat" panose="00000500000000000000" pitchFamily="2" charset="0"/>
                <a:ea typeface="Calibri"/>
                <a:cs typeface="Calibri"/>
              </a:rPr>
              <a:t>Exportáló</a:t>
            </a:r>
            <a:endParaRPr lang="en-GB" sz="2000" b="1" dirty="0">
              <a:solidFill>
                <a:srgbClr val="990033"/>
              </a:solidFill>
              <a:latin typeface="Montserrat" panose="00000500000000000000" pitchFamily="2" charset="0"/>
              <a:ea typeface="Calibri"/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>
                <a:latin typeface="Montserrat" panose="00000500000000000000" pitchFamily="2" charset="0"/>
              </a:rPr>
              <a:t>Töredezett</a:t>
            </a:r>
            <a:r>
              <a:rPr lang="en-GB" dirty="0">
                <a:latin typeface="Montserrat" panose="00000500000000000000" pitchFamily="2" charset="0"/>
              </a:rPr>
              <a:t> </a:t>
            </a:r>
            <a:r>
              <a:rPr lang="en-GB" dirty="0" err="1">
                <a:latin typeface="Montserrat" panose="00000500000000000000" pitchFamily="2" charset="0"/>
              </a:rPr>
              <a:t>üzenetek</a:t>
            </a:r>
            <a:r>
              <a:rPr lang="en-GB" dirty="0">
                <a:latin typeface="Montserrat" panose="00000500000000000000" pitchFamily="2" charset="0"/>
              </a:rPr>
              <a:t> </a:t>
            </a:r>
            <a:r>
              <a:rPr lang="en-GB" dirty="0" err="1">
                <a:latin typeface="Montserrat" panose="00000500000000000000" pitchFamily="2" charset="0"/>
              </a:rPr>
              <a:t>kezelése</a:t>
            </a:r>
            <a:endParaRPr lang="en-GB" dirty="0">
              <a:latin typeface="Montserrat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>
                <a:latin typeface="Montserrat" panose="00000500000000000000" pitchFamily="2" charset="0"/>
              </a:rPr>
              <a:t>Exportálás</a:t>
            </a:r>
            <a:r>
              <a:rPr lang="en-GB" dirty="0">
                <a:latin typeface="Montserrat" panose="00000500000000000000" pitchFamily="2" charset="0"/>
              </a:rPr>
              <a:t> Prometheus </a:t>
            </a:r>
            <a:r>
              <a:rPr lang="en-GB" dirty="0" err="1">
                <a:latin typeface="Montserrat" panose="00000500000000000000" pitchFamily="2" charset="0"/>
              </a:rPr>
              <a:t>formátumban</a:t>
            </a:r>
            <a:endParaRPr lang="en-GB" dirty="0">
              <a:latin typeface="Montserrat" panose="00000500000000000000" pitchFamily="2" charset="0"/>
            </a:endParaRPr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9A94F2C9-2EF5-F295-F670-CB52A8E1B628}"/>
              </a:ext>
            </a:extLst>
          </p:cNvPr>
          <p:cNvSpPr txBox="1"/>
          <p:nvPr/>
        </p:nvSpPr>
        <p:spPr>
          <a:xfrm>
            <a:off x="8240736" y="2254107"/>
            <a:ext cx="3910624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err="1">
                <a:solidFill>
                  <a:srgbClr val="990033"/>
                </a:solidFill>
                <a:latin typeface="Montserrat" panose="00000500000000000000" pitchFamily="2" charset="0"/>
                <a:ea typeface="Calibri"/>
                <a:cs typeface="Calibri"/>
              </a:rPr>
              <a:t>Topológia</a:t>
            </a:r>
            <a:r>
              <a:rPr lang="en-GB" sz="2000" b="1">
                <a:solidFill>
                  <a:srgbClr val="990033"/>
                </a:solidFill>
                <a:latin typeface="Montserrat" panose="00000500000000000000" pitchFamily="2" charset="0"/>
                <a:ea typeface="Calibri"/>
                <a:cs typeface="Calibri"/>
              </a:rPr>
              <a:t> </a:t>
            </a:r>
            <a:r>
              <a:rPr lang="en-GB" sz="2000" b="1" err="1">
                <a:solidFill>
                  <a:srgbClr val="990033"/>
                </a:solidFill>
                <a:latin typeface="Montserrat" panose="00000500000000000000" pitchFamily="2" charset="0"/>
                <a:ea typeface="Calibri"/>
                <a:cs typeface="Calibri"/>
              </a:rPr>
              <a:t>Szolgáltatás</a:t>
            </a:r>
            <a:endParaRPr lang="en-GB" sz="2000" b="1">
              <a:solidFill>
                <a:srgbClr val="990033"/>
              </a:solidFill>
              <a:latin typeface="Montserrat" panose="00000500000000000000" pitchFamily="2" charset="0"/>
              <a:ea typeface="Calibri"/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>
                <a:latin typeface="Montserrat" panose="00000500000000000000" pitchFamily="2" charset="0"/>
              </a:rPr>
              <a:t>Flask REST API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>
                <a:latin typeface="Montserrat" panose="00000500000000000000" pitchFamily="2" charset="0"/>
              </a:rPr>
              <a:t>Mininet </a:t>
            </a:r>
            <a:r>
              <a:rPr lang="en-GB" err="1">
                <a:latin typeface="Montserrat" panose="00000500000000000000" pitchFamily="2" charset="0"/>
              </a:rPr>
              <a:t>topológia</a:t>
            </a:r>
            <a:r>
              <a:rPr lang="en-GB">
                <a:latin typeface="Montserrat" panose="00000500000000000000" pitchFamily="2" charset="0"/>
              </a:rPr>
              <a:t> </a:t>
            </a:r>
            <a:r>
              <a:rPr lang="en-GB" err="1">
                <a:latin typeface="Montserrat" panose="00000500000000000000" pitchFamily="2" charset="0"/>
              </a:rPr>
              <a:t>fájlok</a:t>
            </a:r>
            <a:r>
              <a:rPr lang="en-GB">
                <a:latin typeface="Montserrat" panose="00000500000000000000" pitchFamily="2" charset="0"/>
              </a:rPr>
              <a:t> </a:t>
            </a:r>
            <a:r>
              <a:rPr lang="en-GB" err="1">
                <a:latin typeface="Montserrat" panose="00000500000000000000" pitchFamily="2" charset="0"/>
              </a:rPr>
              <a:t>feldolgozása</a:t>
            </a:r>
            <a:endParaRPr lang="en-GB">
              <a:latin typeface="Montserrat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err="1">
                <a:latin typeface="Montserrat" panose="00000500000000000000" pitchFamily="2" charset="0"/>
              </a:rPr>
              <a:t>Hálózati</a:t>
            </a:r>
            <a:r>
              <a:rPr lang="en-GB">
                <a:latin typeface="Montserrat" panose="00000500000000000000" pitchFamily="2" charset="0"/>
              </a:rPr>
              <a:t> </a:t>
            </a:r>
            <a:r>
              <a:rPr lang="en-GB" err="1">
                <a:latin typeface="Montserrat" panose="00000500000000000000" pitchFamily="2" charset="0"/>
              </a:rPr>
              <a:t>diagramok</a:t>
            </a:r>
            <a:r>
              <a:rPr lang="en-GB">
                <a:latin typeface="Montserrat" panose="00000500000000000000" pitchFamily="2" charset="0"/>
              </a:rPr>
              <a:t> </a:t>
            </a:r>
            <a:r>
              <a:rPr lang="en-GB" err="1">
                <a:latin typeface="Montserrat" panose="00000500000000000000" pitchFamily="2" charset="0"/>
              </a:rPr>
              <a:t>generálása</a:t>
            </a:r>
            <a:r>
              <a:rPr lang="en-GB">
                <a:latin typeface="Montserrat" panose="00000500000000000000" pitchFamily="2" charset="0"/>
              </a:rPr>
              <a:t> (</a:t>
            </a:r>
            <a:r>
              <a:rPr lang="en-GB" err="1">
                <a:latin typeface="Montserrat" panose="00000500000000000000" pitchFamily="2" charset="0"/>
              </a:rPr>
              <a:t>pygraphviz</a:t>
            </a:r>
            <a:r>
              <a:rPr lang="en-GB">
                <a:latin typeface="Montserrat" panose="00000500000000000000" pitchFamily="2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>
                <a:latin typeface="Montserrat" panose="00000500000000000000" pitchFamily="2" charset="0"/>
              </a:rPr>
              <a:t>SVG/PNG </a:t>
            </a:r>
            <a:r>
              <a:rPr lang="en-GB" err="1">
                <a:latin typeface="Montserrat" panose="00000500000000000000" pitchFamily="2" charset="0"/>
              </a:rPr>
              <a:t>vizualizáció</a:t>
            </a:r>
            <a:r>
              <a:rPr lang="en-GB">
                <a:latin typeface="Montserrat" panose="00000500000000000000" pitchFamily="2" charset="0"/>
              </a:rPr>
              <a:t> </a:t>
            </a:r>
            <a:r>
              <a:rPr lang="en-GB" err="1">
                <a:latin typeface="Montserrat" panose="00000500000000000000" pitchFamily="2" charset="0"/>
              </a:rPr>
              <a:t>biztosítása</a:t>
            </a:r>
            <a:endParaRPr lang="en-GB">
              <a:latin typeface="Montserrat" panose="00000500000000000000" pitchFamily="2" charset="0"/>
            </a:endParaRPr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0ED7FB99-464C-887C-038D-53E8F59570E4}"/>
              </a:ext>
            </a:extLst>
          </p:cNvPr>
          <p:cNvSpPr txBox="1"/>
          <p:nvPr/>
        </p:nvSpPr>
        <p:spPr>
          <a:xfrm>
            <a:off x="4382345" y="2254107"/>
            <a:ext cx="342731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err="1">
                <a:solidFill>
                  <a:srgbClr val="990033"/>
                </a:solidFill>
                <a:latin typeface="Montserrat" panose="00000500000000000000" pitchFamily="2" charset="0"/>
                <a:ea typeface="Calibri"/>
                <a:cs typeface="Calibri"/>
              </a:rPr>
              <a:t>Előrejelző</a:t>
            </a:r>
            <a:r>
              <a:rPr lang="en-GB" sz="2000" b="1">
                <a:solidFill>
                  <a:srgbClr val="990033"/>
                </a:solidFill>
                <a:latin typeface="Montserrat" panose="00000500000000000000" pitchFamily="2" charset="0"/>
                <a:ea typeface="Calibri"/>
                <a:cs typeface="Calibri"/>
              </a:rPr>
              <a:t> </a:t>
            </a:r>
            <a:r>
              <a:rPr lang="en-GB" sz="2000" b="1" err="1">
                <a:solidFill>
                  <a:srgbClr val="990033"/>
                </a:solidFill>
                <a:latin typeface="Montserrat" panose="00000500000000000000" pitchFamily="2" charset="0"/>
                <a:ea typeface="Calibri"/>
                <a:cs typeface="Calibri"/>
              </a:rPr>
              <a:t>Szolgáltatás</a:t>
            </a:r>
            <a:endParaRPr lang="en-GB" sz="2000" b="1">
              <a:solidFill>
                <a:srgbClr val="990033"/>
              </a:solidFill>
              <a:latin typeface="Montserrat" panose="00000500000000000000" pitchFamily="2" charset="0"/>
              <a:ea typeface="Calibri"/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>
                <a:latin typeface="Montserrat" panose="00000500000000000000" pitchFamily="2" charset="0"/>
              </a:rPr>
              <a:t>ARIMA </a:t>
            </a:r>
            <a:r>
              <a:rPr lang="en-GB" err="1">
                <a:latin typeface="Montserrat" panose="00000500000000000000" pitchFamily="2" charset="0"/>
              </a:rPr>
              <a:t>alapú</a:t>
            </a:r>
            <a:r>
              <a:rPr lang="en-GB">
                <a:latin typeface="Montserrat" panose="00000500000000000000" pitchFamily="2" charset="0"/>
              </a:rPr>
              <a:t> </a:t>
            </a:r>
            <a:r>
              <a:rPr lang="en-GB" err="1">
                <a:latin typeface="Montserrat" panose="00000500000000000000" pitchFamily="2" charset="0"/>
              </a:rPr>
              <a:t>előrejelzés</a:t>
            </a:r>
            <a:endParaRPr lang="en-GB">
              <a:latin typeface="Montserrat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>
                <a:latin typeface="Montserrat" panose="00000500000000000000" pitchFamily="2" charset="0"/>
              </a:rPr>
              <a:t>5 </a:t>
            </a:r>
            <a:r>
              <a:rPr lang="en-GB" err="1">
                <a:latin typeface="Montserrat" panose="00000500000000000000" pitchFamily="2" charset="0"/>
              </a:rPr>
              <a:t>perces</a:t>
            </a:r>
            <a:r>
              <a:rPr lang="en-GB">
                <a:latin typeface="Montserrat" panose="00000500000000000000" pitchFamily="2" charset="0"/>
              </a:rPr>
              <a:t> </a:t>
            </a:r>
            <a:r>
              <a:rPr lang="en-GB" err="1">
                <a:latin typeface="Montserrat" panose="00000500000000000000" pitchFamily="2" charset="0"/>
              </a:rPr>
              <a:t>előretekintés</a:t>
            </a:r>
            <a:endParaRPr lang="en-GB">
              <a:latin typeface="Montserrat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>
                <a:latin typeface="Montserrat" panose="00000500000000000000" pitchFamily="2" charset="0"/>
              </a:rPr>
              <a:t>3 </a:t>
            </a:r>
            <a:r>
              <a:rPr lang="en-GB" err="1">
                <a:latin typeface="Montserrat" panose="00000500000000000000" pitchFamily="2" charset="0"/>
              </a:rPr>
              <a:t>órás</a:t>
            </a:r>
            <a:r>
              <a:rPr lang="en-GB">
                <a:latin typeface="Montserrat" panose="00000500000000000000" pitchFamily="2" charset="0"/>
              </a:rPr>
              <a:t> </a:t>
            </a:r>
            <a:r>
              <a:rPr lang="en-GB" err="1">
                <a:latin typeface="Montserrat" panose="00000500000000000000" pitchFamily="2" charset="0"/>
              </a:rPr>
              <a:t>visszatekintő</a:t>
            </a:r>
            <a:r>
              <a:rPr lang="en-GB">
                <a:latin typeface="Montserrat" panose="00000500000000000000" pitchFamily="2" charset="0"/>
              </a:rPr>
              <a:t> </a:t>
            </a:r>
            <a:r>
              <a:rPr lang="en-GB" err="1">
                <a:latin typeface="Montserrat" panose="00000500000000000000" pitchFamily="2" charset="0"/>
              </a:rPr>
              <a:t>ablak</a:t>
            </a:r>
            <a:endParaRPr lang="en-GB">
              <a:latin typeface="Montserrat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err="1">
                <a:latin typeface="Montserrat" panose="00000500000000000000" pitchFamily="2" charset="0"/>
              </a:rPr>
              <a:t>Automatikus</a:t>
            </a:r>
            <a:r>
              <a:rPr lang="en-GB">
                <a:latin typeface="Montserrat" panose="00000500000000000000" pitchFamily="2" charset="0"/>
              </a:rPr>
              <a:t> </a:t>
            </a:r>
            <a:r>
              <a:rPr lang="en-GB" err="1">
                <a:latin typeface="Montserrat" panose="00000500000000000000" pitchFamily="2" charset="0"/>
              </a:rPr>
              <a:t>újraillesztés</a:t>
            </a:r>
            <a:endParaRPr lang="en-GB">
              <a:latin typeface="Montserrat" panose="00000500000000000000" pitchFamily="2" charset="0"/>
            </a:endParaRPr>
          </a:p>
        </p:txBody>
      </p:sp>
      <p:pic>
        <p:nvPicPr>
          <p:cNvPr id="5124" name="Picture 4" descr="Document, file, json, programer, text, type icon - Download on Iconfinder">
            <a:extLst>
              <a:ext uri="{FF2B5EF4-FFF2-40B4-BE49-F238E27FC236}">
                <a16:creationId xmlns:a16="http://schemas.microsoft.com/office/drawing/2014/main" id="{E7C0AD17-FB24-88B2-A533-587A30BE58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946" y="4593209"/>
            <a:ext cx="1148751" cy="1148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solid icon for forecast 29753427 Vector Art at Vecteezy">
            <a:extLst>
              <a:ext uri="{FF2B5EF4-FFF2-40B4-BE49-F238E27FC236}">
                <a16:creationId xmlns:a16="http://schemas.microsoft.com/office/drawing/2014/main" id="{632481EB-1845-08D7-C3BD-AC98DA29A4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173" y="4698722"/>
            <a:ext cx="1106651" cy="1072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Mininet download | SourceForge.net">
            <a:extLst>
              <a:ext uri="{FF2B5EF4-FFF2-40B4-BE49-F238E27FC236}">
                <a16:creationId xmlns:a16="http://schemas.microsoft.com/office/drawing/2014/main" id="{CB6FDCD4-9A55-3EE5-239D-99C40A7A27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2298" y="4692418"/>
            <a:ext cx="1728338" cy="1728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ACF4A521-2C5A-053E-7FB2-FE2A12AB7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7C73F-91D2-C74D-BD19-6CBB5D1569C2}" type="slidenum">
              <a:rPr lang="hu-HU" smtClean="0"/>
              <a:t>8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4077114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557539-B9BA-3902-F0C4-6AFD8EC181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 descr="A black and white logo&#10;&#10;AI-generated content may be incorrect.">
            <a:extLst>
              <a:ext uri="{FF2B5EF4-FFF2-40B4-BE49-F238E27FC236}">
                <a16:creationId xmlns:a16="http://schemas.microsoft.com/office/drawing/2014/main" id="{A10862BC-D4E5-5DA6-9E7C-CCF0290CD3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6467" y="5972411"/>
            <a:ext cx="2144306" cy="10721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E5FDA53-3237-50D8-E341-6A6694299ACB}"/>
              </a:ext>
            </a:extLst>
          </p:cNvPr>
          <p:cNvSpPr txBox="1"/>
          <p:nvPr/>
        </p:nvSpPr>
        <p:spPr>
          <a:xfrm>
            <a:off x="0" y="100437"/>
            <a:ext cx="6713310" cy="36933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r>
              <a:rPr lang="en-GB" sz="900">
                <a:latin typeface="Montserrat Light" panose="00000400000000000000" pitchFamily="2" charset="0"/>
              </a:rPr>
              <a:t>TÖBBUTAS HÁLÓZATI FOLYAMOK FELÜGYELETI ADATAINAK FELDOLGOZÁSA ÉS GRAFIKUS MEGJELENÍTÉSE </a:t>
            </a:r>
            <a:endParaRPr lang="en" sz="900" spc="300">
              <a:latin typeface="Montserrat Light" panose="00000400000000000000" pitchFamily="2" charset="0"/>
              <a:ea typeface="Noto Sans"/>
              <a:cs typeface="Noto Sans"/>
            </a:endParaRPr>
          </a:p>
          <a:p>
            <a:endParaRPr lang="en-GB" sz="900">
              <a:latin typeface="Montserrat Light" panose="00000400000000000000" pitchFamily="2" charset="0"/>
            </a:endParaRPr>
          </a:p>
        </p:txBody>
      </p:sp>
      <p:sp>
        <p:nvSpPr>
          <p:cNvPr id="37" name="TextBox 10">
            <a:extLst>
              <a:ext uri="{FF2B5EF4-FFF2-40B4-BE49-F238E27FC236}">
                <a16:creationId xmlns:a16="http://schemas.microsoft.com/office/drawing/2014/main" id="{ADB6008D-CCB0-4548-8575-DE18AF557E1F}"/>
              </a:ext>
            </a:extLst>
          </p:cNvPr>
          <p:cNvSpPr txBox="1"/>
          <p:nvPr/>
        </p:nvSpPr>
        <p:spPr>
          <a:xfrm>
            <a:off x="9642979" y="54272"/>
            <a:ext cx="2549021" cy="27699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en-GB" sz="1200">
                <a:solidFill>
                  <a:schemeClr val="bg1">
                    <a:lumMod val="65000"/>
                  </a:schemeClr>
                </a:solidFill>
                <a:latin typeface="Montserrat Light" panose="00000400000000000000" pitchFamily="2" charset="0"/>
                <a:cs typeface="Arial"/>
              </a:rPr>
              <a:t>Buga Péter</a:t>
            </a:r>
            <a:r>
              <a:rPr lang="hu-HU" sz="1200">
                <a:solidFill>
                  <a:schemeClr val="bg1">
                    <a:lumMod val="65000"/>
                  </a:schemeClr>
                </a:solidFill>
                <a:latin typeface="Montserrat Light" panose="00000400000000000000" pitchFamily="2" charset="0"/>
                <a:cs typeface="Arial"/>
              </a:rPr>
              <a:t>  I    </a:t>
            </a:r>
            <a:r>
              <a:rPr lang="en-GB" sz="1200">
                <a:solidFill>
                  <a:schemeClr val="bg1">
                    <a:lumMod val="65000"/>
                  </a:schemeClr>
                </a:solidFill>
                <a:latin typeface="Montserrat Light" panose="00000400000000000000" pitchFamily="2" charset="0"/>
                <a:cs typeface="Arial"/>
              </a:rPr>
              <a:t>2026-01-08</a:t>
            </a:r>
            <a:endParaRPr lang="en-US" sz="1200">
              <a:solidFill>
                <a:schemeClr val="bg1">
                  <a:lumMod val="65000"/>
                </a:schemeClr>
              </a:solidFill>
              <a:latin typeface="Montserrat Light" panose="00000400000000000000" pitchFamily="2" charset="0"/>
              <a:ea typeface="Calibri"/>
              <a:cs typeface="Arial"/>
            </a:endParaRPr>
          </a:p>
        </p:txBody>
      </p:sp>
      <p:cxnSp>
        <p:nvCxnSpPr>
          <p:cNvPr id="18" name="Egyenes összekötő 17">
            <a:extLst>
              <a:ext uri="{FF2B5EF4-FFF2-40B4-BE49-F238E27FC236}">
                <a16:creationId xmlns:a16="http://schemas.microsoft.com/office/drawing/2014/main" id="{7D1E1345-8BDE-BDE4-07D1-F7A480DAC584}"/>
              </a:ext>
            </a:extLst>
          </p:cNvPr>
          <p:cNvCxnSpPr>
            <a:cxnSpLocks/>
          </p:cNvCxnSpPr>
          <p:nvPr/>
        </p:nvCxnSpPr>
        <p:spPr>
          <a:xfrm>
            <a:off x="6592824" y="210312"/>
            <a:ext cx="3333643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Cím 1">
            <a:extLst>
              <a:ext uri="{FF2B5EF4-FFF2-40B4-BE49-F238E27FC236}">
                <a16:creationId xmlns:a16="http://schemas.microsoft.com/office/drawing/2014/main" id="{B57AD4A8-824C-CD14-F914-E6E51263F8E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657350" y="510786"/>
            <a:ext cx="8877300" cy="518380"/>
          </a:xfrm>
        </p:spPr>
        <p:txBody>
          <a:bodyPr lIns="91440" tIns="45720" rIns="91440" bIns="45720" anchor="t">
            <a:normAutofit fontScale="90000"/>
          </a:bodyPr>
          <a:lstStyle/>
          <a:p>
            <a:pPr algn="ctr"/>
            <a:r>
              <a:rPr lang="hu-HU">
                <a:latin typeface="Montserrat" panose="00000500000000000000" pitchFamily="2" charset="0"/>
              </a:rPr>
              <a:t>Megvalósítás &amp; Tesztelés</a:t>
            </a:r>
            <a:endParaRPr lang="en-US">
              <a:latin typeface="Montserrat" panose="00000500000000000000" pitchFamily="2" charset="0"/>
            </a:endParaRPr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0540EC3A-6B05-F267-C243-123A7D9A0358}"/>
              </a:ext>
            </a:extLst>
          </p:cNvPr>
          <p:cNvSpPr txBox="1"/>
          <p:nvPr/>
        </p:nvSpPr>
        <p:spPr>
          <a:xfrm>
            <a:off x="634418" y="1759679"/>
            <a:ext cx="458839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err="1">
                <a:solidFill>
                  <a:srgbClr val="990033"/>
                </a:solidFill>
                <a:latin typeface="Montserrat" panose="00000500000000000000" pitchFamily="2" charset="0"/>
                <a:ea typeface="Calibri"/>
                <a:cs typeface="Calibri"/>
              </a:rPr>
              <a:t>Teszt</a:t>
            </a:r>
            <a:r>
              <a:rPr lang="en-GB" b="1">
                <a:solidFill>
                  <a:srgbClr val="990033"/>
                </a:solidFill>
                <a:latin typeface="Montserrat" panose="00000500000000000000" pitchFamily="2" charset="0"/>
                <a:ea typeface="Calibri"/>
                <a:cs typeface="Calibri"/>
              </a:rPr>
              <a:t> </a:t>
            </a:r>
            <a:r>
              <a:rPr lang="en-GB" b="1" err="1">
                <a:solidFill>
                  <a:srgbClr val="990033"/>
                </a:solidFill>
                <a:latin typeface="Montserrat" panose="00000500000000000000" pitchFamily="2" charset="0"/>
                <a:ea typeface="Calibri"/>
                <a:cs typeface="Calibri"/>
              </a:rPr>
              <a:t>Környezet</a:t>
            </a:r>
            <a:endParaRPr lang="en-GB" b="1">
              <a:solidFill>
                <a:srgbClr val="990033"/>
              </a:solidFill>
              <a:latin typeface="Montserrat" panose="00000500000000000000" pitchFamily="2" charset="0"/>
              <a:ea typeface="Calibri"/>
              <a:cs typeface="Calibri"/>
            </a:endParaRPr>
          </a:p>
          <a:p>
            <a:r>
              <a:rPr lang="en-GB">
                <a:latin typeface="Montserrat" panose="00000500000000000000" pitchFamily="2" charset="0"/>
              </a:rPr>
              <a:t>WSL2 (Windows Subsystem for Linux)</a:t>
            </a:r>
          </a:p>
          <a:p>
            <a:r>
              <a:rPr lang="en-GB">
                <a:latin typeface="Montserrat" panose="00000500000000000000" pitchFamily="2" charset="0"/>
              </a:rPr>
              <a:t>Mininet</a:t>
            </a:r>
          </a:p>
          <a:p>
            <a:r>
              <a:rPr lang="en-GB">
                <a:latin typeface="Montserrat" panose="00000500000000000000" pitchFamily="2" charset="0"/>
              </a:rPr>
              <a:t>Docker Compose</a:t>
            </a:r>
          </a:p>
        </p:txBody>
      </p:sp>
      <p:pic>
        <p:nvPicPr>
          <p:cNvPr id="9" name="Kép 8">
            <a:extLst>
              <a:ext uri="{FF2B5EF4-FFF2-40B4-BE49-F238E27FC236}">
                <a16:creationId xmlns:a16="http://schemas.microsoft.com/office/drawing/2014/main" id="{174503C6-D17A-635F-02ED-2FC78F9D7C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0598" y="1926114"/>
            <a:ext cx="3977460" cy="4421100"/>
          </a:xfrm>
          <a:prstGeom prst="rect">
            <a:avLst/>
          </a:prstGeom>
        </p:spPr>
      </p:pic>
      <p:sp>
        <p:nvSpPr>
          <p:cNvPr id="13" name="Szövegdoboz 12">
            <a:extLst>
              <a:ext uri="{FF2B5EF4-FFF2-40B4-BE49-F238E27FC236}">
                <a16:creationId xmlns:a16="http://schemas.microsoft.com/office/drawing/2014/main" id="{3FA662FB-6F0E-7CEC-47DD-9F510AE8F871}"/>
              </a:ext>
            </a:extLst>
          </p:cNvPr>
          <p:cNvSpPr txBox="1"/>
          <p:nvPr/>
        </p:nvSpPr>
        <p:spPr>
          <a:xfrm>
            <a:off x="634418" y="3265881"/>
            <a:ext cx="394144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rgbClr val="990033"/>
                </a:solidFill>
                <a:latin typeface="Montserrat" panose="00000500000000000000" pitchFamily="2" charset="0"/>
                <a:ea typeface="Calibri"/>
                <a:cs typeface="Calibri"/>
              </a:rPr>
              <a:t>Docker </a:t>
            </a:r>
            <a:r>
              <a:rPr lang="en-GB" b="1" dirty="0" err="1">
                <a:solidFill>
                  <a:srgbClr val="990033"/>
                </a:solidFill>
                <a:latin typeface="Montserrat" panose="00000500000000000000" pitchFamily="2" charset="0"/>
                <a:ea typeface="Calibri"/>
                <a:cs typeface="Calibri"/>
              </a:rPr>
              <a:t>szolgáltatások</a:t>
            </a:r>
            <a:endParaRPr lang="en-GB" b="1" dirty="0">
              <a:solidFill>
                <a:srgbClr val="990033"/>
              </a:solidFill>
              <a:latin typeface="Montserrat" panose="00000500000000000000" pitchFamily="2" charset="0"/>
              <a:ea typeface="Calibri"/>
              <a:cs typeface="Calibri"/>
            </a:endParaRPr>
          </a:p>
          <a:p>
            <a:r>
              <a:rPr lang="en-GB" dirty="0" err="1"/>
              <a:t>Topológia</a:t>
            </a:r>
            <a:r>
              <a:rPr lang="en-GB" dirty="0"/>
              <a:t> </a:t>
            </a:r>
            <a:r>
              <a:rPr lang="en-GB" dirty="0" err="1"/>
              <a:t>vizualizáció</a:t>
            </a:r>
            <a:r>
              <a:rPr lang="en-GB" dirty="0"/>
              <a:t> (</a:t>
            </a:r>
            <a:r>
              <a:rPr lang="en-GB" dirty="0" err="1"/>
              <a:t>graphviz</a:t>
            </a:r>
            <a:r>
              <a:rPr lang="en-GB" dirty="0"/>
              <a:t> + flask)</a:t>
            </a:r>
          </a:p>
          <a:p>
            <a:r>
              <a:rPr lang="en-GB" dirty="0"/>
              <a:t>Prometheus</a:t>
            </a:r>
          </a:p>
          <a:p>
            <a:r>
              <a:rPr lang="en-GB" dirty="0"/>
              <a:t>Grafana</a:t>
            </a:r>
          </a:p>
          <a:p>
            <a:r>
              <a:rPr lang="en-GB" dirty="0" err="1"/>
              <a:t>Előrejelző</a:t>
            </a:r>
            <a:r>
              <a:rPr lang="en-GB" dirty="0"/>
              <a:t> </a:t>
            </a:r>
            <a:r>
              <a:rPr lang="en-GB" dirty="0" err="1"/>
              <a:t>szolgáltatás</a:t>
            </a:r>
            <a:r>
              <a:rPr lang="en-GB" dirty="0"/>
              <a:t> (ARIMA)</a:t>
            </a:r>
          </a:p>
        </p:txBody>
      </p:sp>
      <p:sp>
        <p:nvSpPr>
          <p:cNvPr id="15" name="Szövegdoboz 14">
            <a:extLst>
              <a:ext uri="{FF2B5EF4-FFF2-40B4-BE49-F238E27FC236}">
                <a16:creationId xmlns:a16="http://schemas.microsoft.com/office/drawing/2014/main" id="{CB8D71BB-C392-B9FB-6685-B48502B680C4}"/>
              </a:ext>
            </a:extLst>
          </p:cNvPr>
          <p:cNvSpPr txBox="1"/>
          <p:nvPr/>
        </p:nvSpPr>
        <p:spPr>
          <a:xfrm>
            <a:off x="611524" y="5326080"/>
            <a:ext cx="610178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err="1">
                <a:solidFill>
                  <a:srgbClr val="990033"/>
                </a:solidFill>
                <a:latin typeface="Montserrat" panose="00000500000000000000" pitchFamily="2" charset="0"/>
                <a:ea typeface="Calibri"/>
                <a:cs typeface="Calibri"/>
              </a:rPr>
              <a:t>Adattárolás</a:t>
            </a:r>
            <a:endParaRPr lang="en-GB" b="1">
              <a:solidFill>
                <a:srgbClr val="990033"/>
              </a:solidFill>
              <a:latin typeface="Montserrat" panose="00000500000000000000" pitchFamily="2" charset="0"/>
              <a:ea typeface="Calibri"/>
              <a:cs typeface="Calibri"/>
            </a:endParaRPr>
          </a:p>
          <a:p>
            <a:r>
              <a:rPr lang="en-GB" err="1"/>
              <a:t>Perzisztens</a:t>
            </a:r>
            <a:r>
              <a:rPr lang="en-GB"/>
              <a:t> </a:t>
            </a:r>
            <a:r>
              <a:rPr lang="en-GB" err="1"/>
              <a:t>kötetekkel</a:t>
            </a:r>
            <a:r>
              <a:rPr lang="en-GB"/>
              <a:t> (</a:t>
            </a:r>
            <a:r>
              <a:rPr lang="en-GB" err="1"/>
              <a:t>idősorok</a:t>
            </a:r>
            <a:r>
              <a:rPr lang="en-GB"/>
              <a:t>, </a:t>
            </a:r>
            <a:r>
              <a:rPr lang="en-GB" err="1"/>
              <a:t>dashboardok</a:t>
            </a:r>
            <a:r>
              <a:rPr lang="en-GB"/>
              <a:t>, </a:t>
            </a:r>
            <a:r>
              <a:rPr lang="en-GB" err="1"/>
              <a:t>modellek</a:t>
            </a:r>
            <a:r>
              <a:rPr lang="en-GB"/>
              <a:t>)</a:t>
            </a:r>
          </a:p>
        </p:txBody>
      </p:sp>
      <p:sp>
        <p:nvSpPr>
          <p:cNvPr id="17" name="Szövegdoboz 16">
            <a:extLst>
              <a:ext uri="{FF2B5EF4-FFF2-40B4-BE49-F238E27FC236}">
                <a16:creationId xmlns:a16="http://schemas.microsoft.com/office/drawing/2014/main" id="{10F3325B-A7F7-2ABF-DB0C-17398F194CF3}"/>
              </a:ext>
            </a:extLst>
          </p:cNvPr>
          <p:cNvSpPr txBox="1"/>
          <p:nvPr/>
        </p:nvSpPr>
        <p:spPr>
          <a:xfrm>
            <a:off x="8349205" y="1501415"/>
            <a:ext cx="16744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err="1">
                <a:solidFill>
                  <a:srgbClr val="990033"/>
                </a:solidFill>
                <a:latin typeface="Montserrat" panose="00000500000000000000" pitchFamily="2" charset="0"/>
                <a:ea typeface="Calibri"/>
                <a:cs typeface="Calibri"/>
              </a:rPr>
              <a:t>Topológia</a:t>
            </a:r>
            <a:endParaRPr lang="en-GB" b="1">
              <a:solidFill>
                <a:srgbClr val="990033"/>
              </a:solidFill>
              <a:latin typeface="Montserrat" panose="00000500000000000000" pitchFamily="2" charset="0"/>
              <a:ea typeface="Calibri"/>
              <a:cs typeface="Calibri"/>
            </a:endParaRPr>
          </a:p>
        </p:txBody>
      </p:sp>
      <p:sp>
        <p:nvSpPr>
          <p:cNvPr id="3" name="Dia számának helye 2">
            <a:extLst>
              <a:ext uri="{FF2B5EF4-FFF2-40B4-BE49-F238E27FC236}">
                <a16:creationId xmlns:a16="http://schemas.microsoft.com/office/drawing/2014/main" id="{6571B47F-1E50-BE75-88E1-FFE3AD61C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7C73F-91D2-C74D-BD19-6CBB5D1569C2}" type="slidenum">
              <a:rPr lang="hu-HU" smtClean="0"/>
              <a:t>9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3497757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525" row="1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88A35922-B79A-475D-9A15-67CDE3951B27}">
  <we:reference id="WA200005566" version="3.0.0.3" store="en-US" storeType="omex"/>
  <we:alternateReferences>
    <we:reference id="WA200005566" version="3.0.0.3" store="en-US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475c2ec6-af6d-4e94-a44a-2b5ab0b9ede9" xsi:nil="true"/>
    <lcf76f155ced4ddcb4097134ff3c332f xmlns="0c3f4738-332b-4b23-8ca3-247088a426c4">
      <Terms xmlns="http://schemas.microsoft.com/office/infopath/2007/PartnerControls"/>
    </lcf76f155ced4ddcb4097134ff3c332f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um" ma:contentTypeID="0x01010071E4DA2FCE90244CA06E4B92F9FF0EA5" ma:contentTypeVersion="15" ma:contentTypeDescription="Új dokumentum létrehozása." ma:contentTypeScope="" ma:versionID="7519959f7cf4165e3b66854192e63e2f">
  <xsd:schema xmlns:xsd="http://www.w3.org/2001/XMLSchema" xmlns:xs="http://www.w3.org/2001/XMLSchema" xmlns:p="http://schemas.microsoft.com/office/2006/metadata/properties" xmlns:ns2="0c3f4738-332b-4b23-8ca3-247088a426c4" xmlns:ns3="475c2ec6-af6d-4e94-a44a-2b5ab0b9ede9" targetNamespace="http://schemas.microsoft.com/office/2006/metadata/properties" ma:root="true" ma:fieldsID="cb813db38162bc1d5cf20c0e627579d7" ns2:_="" ns3:_="">
    <xsd:import namespace="0c3f4738-332b-4b23-8ca3-247088a426c4"/>
    <xsd:import namespace="475c2ec6-af6d-4e94-a44a-2b5ab0b9ede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c3f4738-332b-4b23-8ca3-247088a426c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5" nillable="true" ma:taxonomy="true" ma:internalName="lcf76f155ced4ddcb4097134ff3c332f" ma:taxonomyFieldName="MediaServiceImageTags" ma:displayName="Képcímkék" ma:readOnly="false" ma:fieldId="{5cf76f15-5ced-4ddc-b409-7134ff3c332f}" ma:taxonomyMulti="true" ma:sspId="01d0beb6-f273-48e7-85d4-dac867ddce3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7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22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75c2ec6-af6d-4e94-a44a-2b5ab0b9ede9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Résztvevők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Megosztva részletekkel" ma:internalName="SharedWithDetails" ma:readOnly="true">
      <xsd:simpleType>
        <xsd:restriction base="dms:Note">
          <xsd:maxLength value="255"/>
        </xsd:restriction>
      </xsd:simpleType>
    </xsd:element>
    <xsd:element name="TaxCatchAll" ma:index="16" nillable="true" ma:displayName="Taxonomy Catch All Column" ma:hidden="true" ma:list="{2f567f92-f1e2-4967-a7c4-86b541fa975d}" ma:internalName="TaxCatchAll" ma:showField="CatchAllData" ma:web="475c2ec6-af6d-4e94-a44a-2b5ab0b9ede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artalomtípus"/>
        <xsd:element ref="dc:title" minOccurs="0" maxOccurs="1" ma:index="4" ma:displayName="Cím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B441609-DFF3-4F61-AFAB-1C5B6C9AC87D}">
  <ds:schemaRefs>
    <ds:schemaRef ds:uri="0c3f4738-332b-4b23-8ca3-247088a426c4"/>
    <ds:schemaRef ds:uri="475c2ec6-af6d-4e94-a44a-2b5ab0b9ede9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7891C0F7-EA1F-486E-AFEF-69C6B869CEDE}">
  <ds:schemaRefs>
    <ds:schemaRef ds:uri="0c3f4738-332b-4b23-8ca3-247088a426c4"/>
    <ds:schemaRef ds:uri="475c2ec6-af6d-4e94-a44a-2b5ab0b9ede9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26C9EDF0-3EA2-49A3-A21E-3A32839F548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257</TotalTime>
  <Words>1868</Words>
  <Application>Microsoft Office PowerPoint</Application>
  <PresentationFormat>Szélesvásznú</PresentationFormat>
  <Paragraphs>380</Paragraphs>
  <Slides>19</Slides>
  <Notes>19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7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19</vt:i4>
      </vt:variant>
    </vt:vector>
  </HeadingPairs>
  <TitlesOfParts>
    <vt:vector size="27" baseType="lpstr">
      <vt:lpstr>Aptos</vt:lpstr>
      <vt:lpstr>Arial</vt:lpstr>
      <vt:lpstr>Calibri</vt:lpstr>
      <vt:lpstr>Huni_Quorum Medium BT_cracked</vt:lpstr>
      <vt:lpstr>Montserrat</vt:lpstr>
      <vt:lpstr>Montserrat Light</vt:lpstr>
      <vt:lpstr>Noto Sans</vt:lpstr>
      <vt:lpstr>Office Theme</vt:lpstr>
      <vt:lpstr>Budapesti Műszaki és Gazdaságtudományi Egyetem</vt:lpstr>
      <vt:lpstr>A hálózati megbízhatóság igénye</vt:lpstr>
      <vt:lpstr>Redundncaia Mechanizmusok: FRER &amp; PREOF</vt:lpstr>
      <vt:lpstr>Szakdolgozat Célkitűzései</vt:lpstr>
      <vt:lpstr>Felügyeleti Adatok</vt:lpstr>
      <vt:lpstr>Rendszerarchitektúra Áttekintés</vt:lpstr>
      <vt:lpstr>Rendszer Folyamat</vt:lpstr>
      <vt:lpstr>Kulcsfontosságú Rendszerkomponensek</vt:lpstr>
      <vt:lpstr>Megvalósítás &amp; Tesztelés</vt:lpstr>
      <vt:lpstr>Felügyeleti Dashboard-ok</vt:lpstr>
      <vt:lpstr>ARIMA Alapú Forgalom Előrejelzés</vt:lpstr>
      <vt:lpstr>Előrejelzési Teljesítmény Elemzés</vt:lpstr>
      <vt:lpstr>Topológia Vizualizáció</vt:lpstr>
      <vt:lpstr>Gyakorlati Alkalmazások &amp; Előnyök</vt:lpstr>
      <vt:lpstr>Eredmények &amp; Jövőbeli Irányok</vt:lpstr>
      <vt:lpstr>Kérdések</vt:lpstr>
      <vt:lpstr>Kérdések</vt:lpstr>
      <vt:lpstr>Kérdések</vt:lpstr>
      <vt:lpstr>Budapesti Műszaki és Gazdaságtudományi Egyetem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Pintér László Áron</dc:creator>
  <cp:lastModifiedBy>Buga Péter</cp:lastModifiedBy>
  <cp:revision>39</cp:revision>
  <dcterms:created xsi:type="dcterms:W3CDTF">2025-02-26T11:31:34Z</dcterms:created>
  <dcterms:modified xsi:type="dcterms:W3CDTF">2026-01-08T11:59:58Z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0x01010071E4DA2FCE90244CA06E4B92F9FF0EA5</vt:lpwstr>
  </property>
  <property fmtid="{D5CDD505-2E9C-101B-9397-08002B2CF9AE}" pid="3" name="MediaServiceImageTags">
    <vt:lpwstr/>
  </property>
</Properties>
</file>